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1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852C0-35B0-4802-8DCC-A659B75307F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0D76D-6D0C-4EBA-85FE-906E1617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4631C4-A1B0-43C2-B2EC-21D716DCA5AA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F48ED4-7FFF-4AFC-9DFF-0BEA36938E88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9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70081-6C64-4302-895A-CF26B4171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7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3810000" cy="3810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EFCF-FE10-40BD-9C48-68D727C4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8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7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5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2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4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1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8D04-8A6D-45F8-9227-0E37934D4AFB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4E505-1B35-454C-B9A7-8E27B07D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2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congruent+angles&amp;source=images&amp;cd=&amp;cad=rja&amp;docid=_UWsxnCijYutqM&amp;tbnid=AKNu4XHyavV0RM:&amp;ved=0CAUQjRw&amp;url=http://math.info/Geometry/Congruent_Angles/&amp;ei=cUd1UdXOHcPT2QWhh4DICA&amp;bvm=bv.45512109,d.b2I&amp;psig=AFQjCNEjZ8MKDuibTVrmFpoOtV6HBGrPyg&amp;ust=136672685584678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congruent+angles&amp;source=images&amp;cd=&amp;cad=rja&amp;docid=B_eVRV58BETJiM&amp;tbnid=4n9cHn4VqCdpUM:&amp;ved=0CAUQjRw&amp;url=http://www.mathsisfun.com/geometry/congruent-angles.html&amp;ei=jUd1Uc2mAaLN2QXmqIDwDw&amp;bvm=bv.45512109,d.b2I&amp;psig=AFQjCNEjZ8MKDuibTVrmFpoOtV6HBGrPyg&amp;ust=136672685584678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6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mathsisfun.com/geometry/images/bisect-ang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30927"/>
            <a:ext cx="4808538" cy="426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07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Congruent Angles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angles that are exactly the same in measure. </a:t>
            </a:r>
            <a:endParaRPr lang="en-US" dirty="0"/>
          </a:p>
        </p:txBody>
      </p:sp>
      <p:sp>
        <p:nvSpPr>
          <p:cNvPr id="4" name="AutoShape 2" descr="data:image/jpeg;base64,/9j/4AAQSkZJRgABAQAAAQABAAD/2wCEAAkGBxQHEhUUExEWFhQWFhUXFxMXFhgdGhghGxgYFxgdFxgcKCghGh0xJxYWIjIlJSk3Li4uGB8zODMsNysuLi8BCgoKDg0OGxAQGzUiHCYsLDcsLCwsLC80LCw0MCwsLCssLCwsLCwsLCwsLCwsLCwsLCwsNCwsLCwsLCwsLCwrLP/AABEIAGUBBgMBIgACEQEDEQH/xAAbAAEAAwEBAQEAAAAAAAAAAAAABAUGAwIBB//EAEQQAAEDAgQDAwcIBwgDAAAAAAEAAgMEEQUSITEGE0EyUWEVIiNTktHSBxZCVHGBkZQUQ1JicoKxJDOEobLB4fAlNHP/xAAXAQEBAQEAAAAAAAAAAAAAAAAAAQID/8QAIxEBAQACAQQDAAMBAAAAAAAAAAECERIhMUFRAyJhcYHBE//aAAwDAQACEQMRAD8A/WqnEjSVkULy3lzRv5emofGQXAnqC14t/AVbLC/K7C5lLFPGS2SCZjmvG7b6f1y/gtHwpjjeIaZkzdzo9v7Lh2h/uPAhdLh9JlG7j9Zkt0RFzYEREBERAREQEREBERAREQEREBERAREQEREBERAREQEREBERAREQRsSw+PFIzFKwPY612nrY3H9FRcDxigZPS5bOp53AaWLmP8+J3j5py36lhWmWbxMHDMQgmA9HUMNNKbbOaS+Anu3lbfxatS9NNTtppERFlkREQEREBERAREQEREBERAREQEREBERARQ8TxWHCW5p5mRt73OAv4Abk+AVOMeqMTNqSkdl09PUh0TPtZGRzJO/oD3qyWrppCbKiqOKYc/LgDqmTUFsAzBptez5Oww/xOvquLOGHV1jW1L6g+qb6KDppy2m7x/G4jwV7SUjKJoZGxrGjZrQAPwCvSHRBwjF/01zo5IzDOzV0LiDdp2exw0e3xGxuCrRVmOYT5SDHMfy54nZ4pbXsbWIePpMI0I/CxAI+4LivlAOa9vLnjOWWK/ZPRzf2mHdruo8QQp+wWSIiiCIiAiIgKp4qw52KUsrI/wC9AD4j3SMIfHv+80K2RJdCnpOI4JKWOpklbGx7GuOY2sSNW2Otwbi2+iy+NfKtS0dxAx07tdewz8Trb7AumG8N0r6+qhqIGyPu2pgLrkct5s5oB0FpA++mz2rVU+AUtN2KaJut9I2rtP8AnO8tdJwnfqr6Lid1XGx7aKoIc1rrtDCNRfQ5tQu/ziydqkq29bCAu/0X/DdXTWhosBYDoF9XPc9MbnpV0PEVNXODGzASHaJ4LHnS+jH2J010HRWi8PYDqWgkbaC/3EqhwSvqKmrnZO0Ma2KF0cQNy0OMgOdw0LvN6aBNb6w1vs0KLN1OJ1Da+CItEcD+eLXDnSZGsIcbdkedoN+9eXvqMYkquTUmEU7xFG0NYQ54Y2RxlzAkt89os0jYq8F4tMiyprqnGIaeeDMGyQte0MyBokNj6bMbmK3Ruva3OW2qUuOks0IiLKCIiAiKPXV0eHtzyyNjbe2ZzgBc7AX3PhuUEhFgMb4lrsYvHh1JIGm4NTI3J0/Vh9rfafwThXg2oa1wxCd8jC4PbC2Z+XN1z2tm6aXtptqut+PU3b/TfDU3a0VbxVBA50cWaombvDA3OQf33DzGdO0RuqLFMVrZqiCGZ7aCGozBjmZZJi4ZbRukPo43HMbWDtRutlQ0MeHsDIo2xsGzWNAA+4Kn47wU45RyMaPStHMi6HM3UAHpfUX8VMbjvVMdbd8L4YpsNdnbGXyHeaVzpJPbfcgeAsPBXKw/yZ8YeXY+RMf7RGNzoZGg2zW7xcA/j1W4UzxuOWqmUsuqIiLDIqnHMLdVFs0JDKiLVjjs8fSjktuw/wCRsQrZEEDCMTbibSQ0sex2SSJ3ajcADY94sQQRoQQQp6pMcw2QOFTS2FQywLTo2dgOscnja+V30TboSDYYXiLMTZnYTuWuaRZzHDtNe3o4f87K1UtERRBERAREQZji3/x01LW7Nie6KY90U1hc/Y9sR8AXLTqHjOHNxeCWB/ZlY5h/mFr/AO6h8I178QpYzLpMwcuYd0kfmP166i9+t7rXhfC4REWUFU01I9lbNKW+jdDC1rrjUtdKXC2/0m9OqtkVl0u1LidDJUVlJI1t2RNqM7rjTMGBotub2O3cojmT4PLUcqndMKh/NY4OYAx5YyNwkzEEN8wOuAfpdbA6VFZkvJBwLDvJNPDBe/Kjay/fYWU5UldUvwaXmPcXU0haHE/qHEhrXf8AyOl/2TrsTa7S77pfYiIsoIiIC8SwtmtmaDY3FwDY947ivaICIiAiIgo6bhiHDpudTjlPc4mXdwkDjdwNz5uuotseliQrX9Mj5nKzjmZc+TqG3tc9wv8A0K7rJYbhzMOxV4YD51IHuc5xc5xMz9S469AANgAAFufbe2u/dpp6tkDmMc4B0hLWN6uIaXm33NJ+5R8RxqDDCGyzNY52oad7bXIGzfE6KkxnDmQ4hQzWJkfNKC5zibAUs3mtB0aNL6DXqpWFN5lbXl2v/rsF7aM5IdYfu5nPP23V4zW/z/dGotKvE4qMNL5AA4XBFzcdXaXs3UanTVTAbrLcNYY2vo4cznjKJo2ljrXj5rmtabfRytZqNdNCpmI0tVXB8TOTDCQWBxL3SFpGUkZS3lne2p6KXGb0anZyx/jSkwLzXyh0nqo/Od/NbRv3qnoJKyoe/EI6YRNcPOpSTzKlrdA47BkgAOXvFgdLEfOD/k4jwZ/OncJpQ4lm+Vups630nW112O3et2t5XDHpj1/WrcZ0nVHw+uZiMbZI3ZmO2P2aEEbggggg6ggqQsdxbXjg536XGLtlcGywahrnW0kBGjHbA37Qt1CvuHMaj4gp2Tx7O0c3q1w0c0/91Fj1XO4XXLwzcbrfhZoiLLIiIgLN0N8LxGaM/wB3VME8euz47Rzi3iDCdPFaRZ7jRhgijqm9qkkExtuY+zOLDfzC4272juWsfSxoUXxjg8AjYi4P2r6soIiICIiDlV0zaxjo3jMx7S1ze8EWI0VVwzUuDX08riZad2QuNrvYReKTTvGh/ea5XSosb/sNRTVA0Bd+jyHvbIfR377Py2vtnctY9eiz0vURFlBERAREQEREBERAUTyczn8/Xmcvlb6ZQ4uGnfclS0TYi1VAyqfE9wOaFznssermOjN+/R5UXE8CZiLi/PLG4s5bnRPyl7bkhrvxNiNRc66q0RWWxd1xo6ZtExsbG5WMaGtaOgGgXZEUQREQcqqmZWMLJGB7HCxa4XB+5YqlwOTgmcy0+Z9C+/Oh3dD3SN6uaOttbd9tN0i1jnZ08NTKx4hlE7Q5pBa4AgjYg6ghF6Ay6DZFll9REQF4miE7S1wu1wIIOxBFiCvaIM/wS50EBpnuu+leYCbm7mgAxuN+pa5v33WgWarneSMQjlJAiqo+U8kgASRZnxm53u0yD+UK78pQ+uj9tvvWrPK1KRRfKUPro/bb708pQ+uj9tvvU1U0lIovlKH10ftt96eUofXR+233pqmkpYj5XIZHUQfHI5oZI0vAcQHA6C9t7HKfuWtOJQj9dH7bfeq3iGSDFqWaHnxEyRva30jd7eb177LXx3jlK1jdZSuXyfyumw+nLnFxLNSSSTqdyVoVlPk+rY4cPpw6VgcGagvbcanxWh8pQ+uj9tvvT5J9r/JlPtUpFF8pQ+uj9tvvXmTFYYwSZo7AEnz29NdlnVZ0mIs3RceYfW9mqYNNnhzP9QCuYMUhqBdk0bhe2j2+HvCtxyneLcbO6WiIsoIiICIiAiIgIiICIiAiIgIiICIiAiIg4VtFHXtLJY2SMNiWPaHNNttDcKu+alD9Qpfy8Xwoisys7Vd2HzUofqFL+Xi+FPmpQ/UKX8vF8KIrzy9nK+z5qUP1Cl/LxfCnzUofqFL+Xi+FETnl7OV9vjuEqB2hw+lP+Hi+FeW8HYe3bDqQf4aH4V8RS23qbrq7hahebmhpSe808XuXz5qUP1Cl/LxfCiK88vZyvs+alD9Qpfy8XwrzJwjQvBH6DTC4IuIIgR9htoUROeXs5X2q6P5N8Ppd4S/T6b3H/K4VxS8MUdJ2KOAWIIPKZe41BuRe4sCiK35Mr3q3LK+VsiIsMiIiAiIgIiICIiAiIgIiICIiD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CZAUkDASIAAhEBAxEB/8QAHAABAAIDAQEBAAAAAAAAAAAAAAUGAQIEAwcI/8QAPBAAAgEEAAQCBgkDAgcBAAAAAAECAwQFEQYSITFBUQcTFiIyYRVCVVaBkpXS0xQjcSU0JENUcpHB0eH/xAAUAQEAAAAAAAAAAAAAAAAAAAAA/8QAFBEBAAAAAAAAAAAAAAAAAAAAAP/aAAwDAQACEQMRAD8A+4gAAAAAAAAAAAAAAAAAAAAAAAAAAAAAAAAAAAAAAAAAAAAABhtJpNrb7AZAAAAAAAAAAAAAAAAAAAAAADStB1KM4RqSpylFpThrcendbTW/8pgVzjTjjDcHWqqZOs53M47o2lLTqVOut68F8306eL6FT9FPEGZ44zORzuUnGlY2iVC0s6XwRnLrKT67bUUltr671rqj5f6R+DMrbcRZWva3N5m6NslVu7qVNuVvzbkozfZtR09rok10XY+5eibCLB8CYyi1/erw/qar33lU6rxa6R5V07634gXAAAAAAAAAAAAAAAAAAAAAAAAAA1nGM4uM1uMlpr5AUnjz0mYbhGnOgpq9ymvdtKUvh79Zy7RXTt3+XiVT0RZTM8b8T33EWdqc9Gxp+qtKMYapUZ1O/Imn1UVpvfNqWntMrHHfo8WU4gzFbgi3q3ELJ817TdROKrNczp0vGUl1bi+zel5H1X0P4KeB4Fsaden6u5ut3NaLWmnP4U+ie1FR79uwF1AAAAAAAAAAAAAAAAAAAAACv8WZuvj6dvj8VCFbMX8vV2tKak4wW1zVZ67Qgnt+fRLuSGdy9pg8ZWv76py06a6JdZTk+kYxS6tt9EkRHCGJuvW1uIM7BLMX8V/b23/RUOjjQjvyfWTSW5f4QElw1g7fAYqFnRk6tVt1Lm4ntzuKr+OpJtt7b+fTouyJUAAAAAAAAAAAAAAAAAAAAAAAAAAVji/MXdOpbYHBTis1kE3TnLTVtSTXPWkn5J6j0e5eemSfEeat8Bi53tzGVR80adKjT1z1qknqMI78W3+HV9kcHB+EuMfSr5LMShVzmRcal7OKXLDS1GlDX1Irp3e3t+IEngMPaYHE2+Mx8ZKhQjpOb3KTfVyk/FtttkgAAAAAAAAAAAAAAAAAAAAA1qTjSpyqVJKMIpuUpPSSXi2bFMz9evxTlqnDONqSp2Nu4SzF1CppuD3q3jrrzS17z6csfPegNMVGfGecjmrhP6Cx9RrG0Xzauayf+5a6JpdVDv4y6F2PO2oUra3p0LenGnSpQUIQitKMUtJL5aPQAAAAAAAAAAAAAAAAAAAAAAAAAaVqsKFKdWrOMKcIuUpSelFLq22blMyzlxjm54SjzfQmPqp5Op6tNXFaLjKNum3267npeUd9WBtw9RqcUZanxTfQlGxpRccNb1KcU1TklzV5d3zS17vbUf8AuZcTWEIwhGEIqMYrSSWkkbAAAAAAAAAAAAAAAAAAAAAI3iHM2mAxNbI3zl6qkklCC3KpJvUYxXi22l/+ARvGGburKNvicIoTzmR5oWinrlpJLcqs9/Vivk9vS0yR4cwltw/iqVhac0oxcp1Ks+s6tST3Kcn5tv8A9dkRnB+Fu7eVxm86oPN5FJ14x0429NfBRi14Jd+r3Lb2+hZgAAAAAAAAAAAAAAAAAAAAAAAAABFcSZujgcXO8qwnVqOSp29vTTc69WXSEIpeLf8A9AjuLcvdxrW+Bwb/ANXv1tVHDmja0NpTrS6pdN9FvrJpErgMPaYHE2+OsYNUqMUnKWuapLxnJrvJvq35sjeD8HXsKVfJ5dxq5vIyVW7ml0pdFy0YPb9yHZdXt7fj0sYAAAAAAAAAAAAAAAAAAAAABrOUYQc5tRjFbbb0kimYSE+MM1T4juYyWHs5NYelOCXrm1qVxJPr3TUN6aXXxN+IJ1OK8vPhq0dSOMtnGWYuIx0pP3ZQt4yb7yXWek9R0vrMt9GlToUoUqMI06cIqMYQikopdkkuyA3AAAAAAAAAAAAAAAAAAAAAAAAAAHlc3FK1t6txcVI0qNKDnUqTelGKW22/JIqPD9tW4nzC4oyVGULOjuGHtasWtQ3/ALiSfaU/DotR897NcrKXGWclhbd/6Fj6ieSrLm1c1Vv/AIZNaWl0c+r8I+Zc6cI04RhTiowitRjFaSXkgNgAAAAAAAAAAAAAAAAAAAAArPF+ZuaMqGDwcovNZBONN6b/AKSl1Uq8kl2j2W9bk0vBklxHm7bAYqrfXW5Ne5Rox+OvVfwU4LxlJ9F/57JnBwlhbizVxlcxKNXM5B81eSbcaMNtwow32jFPyW3tsCR4ewtpgcZSsrOHRe9VqPrOtUfxTk31cm+rbZJAAAAAAAAAAAAAAAAAAAAAAAAAACscXZa69bR4fwdSKzF/F/3NSf8AR0eqlXlpeD6RTa3JryZI8TZ234fxVS8rRdWq2oW9tD47iq/hpxSTbbfy6d+yObhTCV8dTuL/ACtSNbMX8ue6qQk3GC2+SlDfaEE9Lz6vxAkMJibXCYyjYWMOWlTXVttucn1lKTfVtvbb+Z3gAAAAAAAAAAAAAAAAAAAAPOvWp29GdavUhTpU4uU5zklGKXdtvsj0ZS8vVfGGaqcP2tSX0PZyTy1alU16+TT1bJr8HPTXTUfEDkpZCGSry4xycKzxVpuOItYN7qPcoyuHF66yj8O+0NvxLDccT21veXdvK3rONq5RqVU4651TVRrW9pcrXvNJfM9OI8DHNWE7eFzWtp+qdOEqc2o6eu6XfsjxoYCtT4ieTlcwnHTjzOL9bKnyKPqpPepRUlzp62m35vYS2MvYZCypXVODhGe/dbT002n1Taa2u66PudRiKUYqMUkktJLsjIAAAAAAAAAAAAVXijj/AAfC2Xtsdmp3FGVxS9bGtGlzU0uZrT0976Pw0TGGz+IzlH12IyNtdx8fU1E3H/K7r8UBJAAAAAAAAHlc3FG1oVLi5qwo0acXKdSpJRjFLu232R6lIylT20zlTCW839BY+a+k6kJ9Lqprat014RenPr5R8QOa3vql86/G2Qo1ZWltSqfQtjzOLcVGXNWkml7049t75YdeuyfuOJJ0stOxp2Mqnq6UZy5an9yScJSUow5feh7vK5b+Lpo7M9hbXN2FS1uJVIc1KcITp1ZR5eZab1Frf+H0OWPDkI5ehfRu5OFDlcITjzTg1Dk5Y1G9qDWm4ve312BIYW/lkrCFzKnCDk2vcm5xlp94yaTa/BHeYTXmNrzQGQY2vNDa80BkGNrzQ2vNAZBja80NrzQGQY2vNDa80BkFN489INjwTd46nkLO4r0byNRudu4uUOXl+q2t7cl4r8Tt4f484Y4gkqeNy9u6z7UKr9XUfftGWm+kW+m+gFlA2AABiW9Pl7+GwI7LX9OhO3sfW1qdxfylRozopOVN8kpOfVNLSi31TW9EHiuCa2Jso2dhxVnKVCMpT5dW0m5Sk5SbbpNtttvbZ1rh26qZfH5S6u7WpdW85yqzjbSj6yLjKMYx/uPlSUn35ttt9NssQFd9m8l9783+S1/hHs3kvvfm/wAlr/CWMAVz2byX3vzf5LX+EezeS+9+b/Ja/wAJYwBXPZvJfe/N/ktf4R7N5L735v8AJa/wljAFc9m8l9783+S1/hHs3kvvfm/yWv8ACWMAVz2byX3vzf5LX+EezeS+9+b/ACWv8JYwBXPZvJfe/N/ktf4R7N5L735v8lr/AAljAHwD0vcG8Q5DiXH0ce8rm5O161q1KCVP337vNCEYrz69eppwz6D89KdK5ymVp4uS68ts3Uqx+W00l+DZ+ggBGYHEzw9mraeTyGQ1/wA2+qqpPu/FJefj5IkwAAAAAGAK1kuI61DiNYelb0KylGjzKFdqulUlKLkocvaKjzN7XT56Oa09H2Ns6EaFnlOILejFtqnSy1aEU29vonrq23+J3UeGX9K/111ka1dK6d3Gl6uEEqnJ6uO2ltpR2kvnt7LCBVvYi2+3OJf1mv8AuHsRbfbnEv6zX/cWkAVb2ItvtziX9Zr/ALh7EW325xL+s1/3FpAFW9iLb7c4l/Wa/wC4exFt9ucS/rNf9xaQBVvYi2+3OJf1mv8AuHsRbfbnEv6zX/cWkAVb2ItvtziX9Zr/ALh7EW325xL+s1/3FpAFW9iLb7c4l/Wa/wC4exFt9ucS/rNf9xaQB8Q9LHo6y9/d4ijw+srk/dretne30qsaXw696pLUd6f+dI8MB6BK0pRnxDl4wj40bKPM33+vJaX1X8L8V8z7sAIrh7AWfD9mrWwqXcqa/wCoualXxb6KTaXfwSJU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BDAAkGBwgHBgkIBwgKCgkLDRYPDQwMDRsUFRAWIB0iIiAdHx8kKDQsJCYxJx8fLT0tMTU3Ojo6Iys/RD84QzQ5Ojf/2wBDAQoKCg0MDRoPDxo3JR8lNzc3Nzc3Nzc3Nzc3Nzc3Nzc3Nzc3Nzc3Nzc3Nzc3Nzc3Nzc3Nzc3Nzc3Nzc3Nzc3Nzf/wAARCACZAUkDASIAAhEBAxEB/8QAHAABAAIDAQEBAAAAAAAAAAAAAAUGAQIEAwcI/8QAPBAAAgEEAAQCBgkDAgcBAAAAAAECAwQFEQYSITFBUQcTFiIyYRVCVVaBkpXS0xQjcSU0JENUcpHB0eH/xAAUAQEAAAAAAAAAAAAAAAAAAAAA/8QAFBEBAAAAAAAAAAAAAAAAAAAAAP/aAAwDAQACEQMRAD8A+4gAAAAAAAAAAAAAAAAAAAAAAAAAAAAAAAAAAAAAAAAAAAAABhtJpNrb7AZAAAAAAAAAAAAAAAAAAAAAADStB1KM4RqSpylFpThrcendbTW/8pgVzjTjjDcHWqqZOs53M47o2lLTqVOut68F8306eL6FT9FPEGZ44zORzuUnGlY2iVC0s6XwRnLrKT67bUUltr671rqj5f6R+DMrbcRZWva3N5m6NslVu7qVNuVvzbkozfZtR09rok10XY+5eibCLB8CYyi1/erw/qar33lU6rxa6R5V07634gXAAAAAAAAAAAAAAAAAAAAAAAAAA1nGM4uM1uMlpr5AUnjz0mYbhGnOgpq9ymvdtKUvh79Zy7RXTt3+XiVT0RZTM8b8T33EWdqc9Gxp+qtKMYapUZ1O/Imn1UVpvfNqWntMrHHfo8WU4gzFbgi3q3ELJ817TdROKrNczp0vGUl1bi+zel5H1X0P4KeB4Fsaden6u5ut3NaLWmnP4U+ie1FR79uwF1AAAAAAAAAAAAAAAAAAAAACv8WZuvj6dvj8VCFbMX8vV2tKak4wW1zVZ67Qgnt+fRLuSGdy9pg8ZWv76py06a6JdZTk+kYxS6tt9EkRHCGJuvW1uIM7BLMX8V/b23/RUOjjQjvyfWTSW5f4QElw1g7fAYqFnRk6tVt1Lm4ntzuKr+OpJtt7b+fTouyJUAAAAAAAAAAAAAAAAAAAAAAAAAAVji/MXdOpbYHBTis1kE3TnLTVtSTXPWkn5J6j0e5eemSfEeat8Bi53tzGVR80adKjT1z1qknqMI78W3+HV9kcHB+EuMfSr5LMShVzmRcal7OKXLDS1GlDX1Irp3e3t+IEngMPaYHE2+Mx8ZKhQjpOb3KTfVyk/FtttkgAAAAAAAAAAAAAAAAAAAAA1qTjSpyqVJKMIpuUpPSSXi2bFMz9evxTlqnDONqSp2Nu4SzF1CppuD3q3jrrzS17z6csfPegNMVGfGecjmrhP6Cx9RrG0Xzauayf+5a6JpdVDv4y6F2PO2oUra3p0LenGnSpQUIQitKMUtJL5aPQAAAAAAAAAAAAAAAAAAAAAAAAAaVqsKFKdWrOMKcIuUpSelFLq22blMyzlxjm54SjzfQmPqp5Op6tNXFaLjKNum3267npeUd9WBtw9RqcUZanxTfQlGxpRccNb1KcU1TklzV5d3zS17vbUf8AuZcTWEIwhGEIqMYrSSWkkbAAAAAAAAAAAAAAAAAAAAAI3iHM2mAxNbI3zl6qkklCC3KpJvUYxXi22l/+ARvGGburKNvicIoTzmR5oWinrlpJLcqs9/Vivk9vS0yR4cwltw/iqVhac0oxcp1Ks+s6tST3Kcn5tv8A9dkRnB+Fu7eVxm86oPN5FJ14x0429NfBRi14Jd+r3Lb2+hZgAAAAAAAAAAAAAAAAAAAAAAAAABFcSZujgcXO8qwnVqOSp29vTTc69WXSEIpeLf8A9AjuLcvdxrW+Bwb/ANXv1tVHDmja0NpTrS6pdN9FvrJpErgMPaYHE2+OsYNUqMUnKWuapLxnJrvJvq35sjeD8HXsKVfJ5dxq5vIyVW7ml0pdFy0YPb9yHZdXt7fj0sYAAAAAAAAAAAAAAAAAAAAABrOUYQc5tRjFbbb0kimYSE+MM1T4juYyWHs5NYelOCXrm1qVxJPr3TUN6aXXxN+IJ1OK8vPhq0dSOMtnGWYuIx0pP3ZQt4yb7yXWek9R0vrMt9GlToUoUqMI06cIqMYQikopdkkuyA3AAAAAAAAAAAAAAAAAAAAAAAAAAHlc3FK1t6txcVI0qNKDnUqTelGKW22/JIqPD9tW4nzC4oyVGULOjuGHtasWtQ3/ALiSfaU/DotR897NcrKXGWclhbd/6Fj6ieSrLm1c1Vv/AIZNaWl0c+r8I+Zc6cI04RhTiowitRjFaSXkgNgAAAAAAAAAAAAAAAAAAAAArPF+ZuaMqGDwcovNZBONN6b/AKSl1Uq8kl2j2W9bk0vBklxHm7bAYqrfXW5Ne5Rox+OvVfwU4LxlJ9F/57JnBwlhbizVxlcxKNXM5B81eSbcaMNtwow32jFPyW3tsCR4ewtpgcZSsrOHRe9VqPrOtUfxTk31cm+rbZJAAAAAAAAAAAAAAAAAAAAAAAAAACscXZa69bR4fwdSKzF/F/3NSf8AR0eqlXlpeD6RTa3JryZI8TZ234fxVS8rRdWq2oW9tD47iq/hpxSTbbfy6d+yObhTCV8dTuL/ACtSNbMX8ue6qQk3GC2+SlDfaEE9Lz6vxAkMJibXCYyjYWMOWlTXVttucn1lKTfVtvbb+Z3gAAAAAAAAAAAAAAAAAAAAPOvWp29GdavUhTpU4uU5zklGKXdtvsj0ZS8vVfGGaqcP2tSX0PZyTy1alU16+TT1bJr8HPTXTUfEDkpZCGSry4xycKzxVpuOItYN7qPcoyuHF66yj8O+0NvxLDccT21veXdvK3rONq5RqVU4651TVRrW9pcrXvNJfM9OI8DHNWE7eFzWtp+qdOEqc2o6eu6XfsjxoYCtT4ieTlcwnHTjzOL9bKnyKPqpPepRUlzp62m35vYS2MvYZCypXVODhGe/dbT002n1Taa2u66PudRiKUYqMUkktJLsjIAAAAAAAAAAAAVXijj/AAfC2Xtsdmp3FGVxS9bGtGlzU0uZrT0976Pw0TGGz+IzlH12IyNtdx8fU1E3H/K7r8UBJAAAAAAAAHlc3FG1oVLi5qwo0acXKdSpJRjFLu232R6lIylT20zlTCW839BY+a+k6kJ9Lqprat014RenPr5R8QOa3vql86/G2Qo1ZWltSqfQtjzOLcVGXNWkml7049t75YdeuyfuOJJ0stOxp2Mqnq6UZy5an9yScJSUow5feh7vK5b+Lpo7M9hbXN2FS1uJVIc1KcITp1ZR5eZab1Frf+H0OWPDkI5ehfRu5OFDlcITjzTg1Dk5Y1G9qDWm4ve312BIYW/lkrCFzKnCDk2vcm5xlp94yaTa/BHeYTXmNrzQGQY2vNDa80BkGNrzQ2vNAZBja80NrzQGQY2vNDa80BkFN489INjwTd46nkLO4r0byNRudu4uUOXl+q2t7cl4r8Tt4f484Y4gkqeNy9u6z7UKr9XUfftGWm+kW+m+gFlA2AABiW9Pl7+GwI7LX9OhO3sfW1qdxfylRozopOVN8kpOfVNLSi31TW9EHiuCa2Jso2dhxVnKVCMpT5dW0m5Sk5SbbpNtttvbZ1rh26qZfH5S6u7WpdW85yqzjbSj6yLjKMYx/uPlSUn35ttt9NssQFd9m8l9783+S1/hHs3kvvfm/wAlr/CWMAVz2byX3vzf5LX+EezeS+9+b/Ja/wAJYwBXPZvJfe/N/ktf4R7N5L735v8AJa/wljAFc9m8l9783+S1/hHs3kvvfm/yWv8ACWMAVz2byX3vzf5LX+EezeS+9+b/ACWv8JYwBXPZvJfe/N/ktf4R7N5L735v8lr/AAljAHwD0vcG8Q5DiXH0ce8rm5O161q1KCVP337vNCEYrz69eppwz6D89KdK5ymVp4uS68ts3Uqx+W00l+DZ+ggBGYHEzw9mraeTyGQ1/wA2+qqpPu/FJefj5IkwAAAAAGAK1kuI61DiNYelb0KylGjzKFdqulUlKLkocvaKjzN7XT56Oa09H2Ns6EaFnlOILejFtqnSy1aEU29vonrq23+J3UeGX9K/111ka1dK6d3Gl6uEEqnJ6uO2ltpR2kvnt7LCBVvYi2+3OJf1mv8AuHsRbfbnEv6zX/cWkAVb2ItvtziX9Zr/ALh7EW325xL+s1/3FpAFW9iLb7c4l/Wa/wC4exFt9ucS/rNf9xaQBVvYi2+3OJf1mv8AuHsRbfbnEv6zX/cWkAVb2ItvtziX9Zr/ALh7EW325xL+s1/3FpAFW9iLb7c4l/Wa/wC4exFt9ucS/rNf9xaQB8Q9LHo6y9/d4ijw+srk/dretne30qsaXw696pLUd6f+dI8MB6BK0pRnxDl4wj40bKPM33+vJaX1X8L8V8z7sAIrh7AWfD9mrWwqXcqa/wCoualXxb6KTaXfwSJU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BDAAkGBwgHBgkIBwgKCgkLDRYPDQwMDRsUFRAWIB0iIiAdHx8kKDQsJCYxJx8fLT0tMTU3Ojo6Iys/RD84QzQ5Ojf/2wBDAQoKCg0MDRoPDxo3JR8lNzc3Nzc3Nzc3Nzc3Nzc3Nzc3Nzc3Nzc3Nzc3Nzc3Nzc3Nzc3Nzc3Nzc3Nzc3Nzc3Nzf/wAARCACZAUkDASIAAhEBAxEB/8QAHAABAAIDAQEBAAAAAAAAAAAAAAUGAQIEAwcI/8QAPBAAAgEEAAQCBgkDAgcBAAAAAAECAwQFEQYSITFBUQcTFiIyYRVCVVaBkpXS0xQjcSU0JENUcpHB0eH/xAAUAQEAAAAAAAAAAAAAAAAAAAAA/8QAFBEBAAAAAAAAAAAAAAAAAAAAAP/aAAwDAQACEQMRAD8A+4gAAAAAAAAAAAAAAAAAAAAAAAAAAAAAAAAAAAAAAAAAAAAABhtJpNrb7AZAAAAAAAAAAAAAAAAAAAAAADStB1KM4RqSpylFpThrcendbTW/8pgVzjTjjDcHWqqZOs53M47o2lLTqVOut68F8306eL6FT9FPEGZ44zORzuUnGlY2iVC0s6XwRnLrKT67bUUltr671rqj5f6R+DMrbcRZWva3N5m6NslVu7qVNuVvzbkozfZtR09rok10XY+5eibCLB8CYyi1/erw/qar33lU6rxa6R5V07634gXAAAAAAAAAAAAAAAAAAAAAAAAAA1nGM4uM1uMlpr5AUnjz0mYbhGnOgpq9ymvdtKUvh79Zy7RXTt3+XiVT0RZTM8b8T33EWdqc9Gxp+qtKMYapUZ1O/Imn1UVpvfNqWntMrHHfo8WU4gzFbgi3q3ELJ817TdROKrNczp0vGUl1bi+zel5H1X0P4KeB4Fsaden6u5ut3NaLWmnP4U+ie1FR79uwF1AAAAAAAAAAAAAAAAAAAAACv8WZuvj6dvj8VCFbMX8vV2tKak4wW1zVZ67Qgnt+fRLuSGdy9pg8ZWv76py06a6JdZTk+kYxS6tt9EkRHCGJuvW1uIM7BLMX8V/b23/RUOjjQjvyfWTSW5f4QElw1g7fAYqFnRk6tVt1Lm4ntzuKr+OpJtt7b+fTouyJUAAAAAAAAAAAAAAAAAAAAAAAAAAVji/MXdOpbYHBTis1kE3TnLTVtSTXPWkn5J6j0e5eemSfEeat8Bi53tzGVR80adKjT1z1qknqMI78W3+HV9kcHB+EuMfSr5LMShVzmRcal7OKXLDS1GlDX1Irp3e3t+IEngMPaYHE2+Mx8ZKhQjpOb3KTfVyk/FtttkgAAAAAAAAAAAAAAAAAAAAA1qTjSpyqVJKMIpuUpPSSXi2bFMz9evxTlqnDONqSp2Nu4SzF1CppuD3q3jrrzS17z6csfPegNMVGfGecjmrhP6Cx9RrG0Xzauayf+5a6JpdVDv4y6F2PO2oUra3p0LenGnSpQUIQitKMUtJL5aPQAAAAAAAAAAAAAAAAAAAAAAAAAaVqsKFKdWrOMKcIuUpSelFLq22blMyzlxjm54SjzfQmPqp5Op6tNXFaLjKNum3267npeUd9WBtw9RqcUZanxTfQlGxpRccNb1KcU1TklzV5d3zS17vbUf8AuZcTWEIwhGEIqMYrSSWkkbAAAAAAAAAAAAAAAAAAAAAI3iHM2mAxNbI3zl6qkklCC3KpJvUYxXi22l/+ARvGGburKNvicIoTzmR5oWinrlpJLcqs9/Vivk9vS0yR4cwltw/iqVhac0oxcp1Ks+s6tST3Kcn5tv8A9dkRnB+Fu7eVxm86oPN5FJ14x0429NfBRi14Jd+r3Lb2+hZgAAAAAAAAAAAAAAAAAAAAAAAAABFcSZujgcXO8qwnVqOSp29vTTc69WXSEIpeLf8A9AjuLcvdxrW+Bwb/ANXv1tVHDmja0NpTrS6pdN9FvrJpErgMPaYHE2+OsYNUqMUnKWuapLxnJrvJvq35sjeD8HXsKVfJ5dxq5vIyVW7ml0pdFy0YPb9yHZdXt7fj0sYAAAAAAAAAAAAAAAAAAAAABrOUYQc5tRjFbbb0kimYSE+MM1T4juYyWHs5NYelOCXrm1qVxJPr3TUN6aXXxN+IJ1OK8vPhq0dSOMtnGWYuIx0pP3ZQt4yb7yXWek9R0vrMt9GlToUoUqMI06cIqMYQikopdkkuyA3AAAAAAAAAAAAAAAAAAAAAAAAAAHlc3FK1t6txcVI0qNKDnUqTelGKW22/JIqPD9tW4nzC4oyVGULOjuGHtasWtQ3/ALiSfaU/DotR897NcrKXGWclhbd/6Fj6ieSrLm1c1Vv/AIZNaWl0c+r8I+Zc6cI04RhTiowitRjFaSXkgNgAAAAAAAAAAAAAAAAAAAAArPF+ZuaMqGDwcovNZBONN6b/AKSl1Uq8kl2j2W9bk0vBklxHm7bAYqrfXW5Ne5Rox+OvVfwU4LxlJ9F/57JnBwlhbizVxlcxKNXM5B81eSbcaMNtwow32jFPyW3tsCR4ewtpgcZSsrOHRe9VqPrOtUfxTk31cm+rbZJAAAAAAAAAAAAAAAAAAAAAAAAAACscXZa69bR4fwdSKzF/F/3NSf8AR0eqlXlpeD6RTa3JryZI8TZ234fxVS8rRdWq2oW9tD47iq/hpxSTbbfy6d+yObhTCV8dTuL/ACtSNbMX8ue6qQk3GC2+SlDfaEE9Lz6vxAkMJibXCYyjYWMOWlTXVttucn1lKTfVtvbb+Z3gAAAAAAAAAAAAAAAAAAAAPOvWp29GdavUhTpU4uU5zklGKXdtvsj0ZS8vVfGGaqcP2tSX0PZyTy1alU16+TT1bJr8HPTXTUfEDkpZCGSry4xycKzxVpuOItYN7qPcoyuHF66yj8O+0NvxLDccT21veXdvK3rONq5RqVU4651TVRrW9pcrXvNJfM9OI8DHNWE7eFzWtp+qdOEqc2o6eu6XfsjxoYCtT4ieTlcwnHTjzOL9bKnyKPqpPepRUlzp62m35vYS2MvYZCypXVODhGe/dbT002n1Taa2u66PudRiKUYqMUkktJLsjIAAAAAAAAAAAAVXijj/AAfC2Xtsdmp3FGVxS9bGtGlzU0uZrT0976Pw0TGGz+IzlH12IyNtdx8fU1E3H/K7r8UBJAAAAAAAAHlc3FG1oVLi5qwo0acXKdSpJRjFLu232R6lIylT20zlTCW839BY+a+k6kJ9Lqprat014RenPr5R8QOa3vql86/G2Qo1ZWltSqfQtjzOLcVGXNWkml7049t75YdeuyfuOJJ0stOxp2Mqnq6UZy5an9yScJSUow5feh7vK5b+Lpo7M9hbXN2FS1uJVIc1KcITp1ZR5eZab1Frf+H0OWPDkI5ehfRu5OFDlcITjzTg1Dk5Y1G9qDWm4ve312BIYW/lkrCFzKnCDk2vcm5xlp94yaTa/BHeYTXmNrzQGQY2vNDa80BkGNrzQ2vNAZBja80NrzQGQY2vNDa80BkFN489INjwTd46nkLO4r0byNRudu4uUOXl+q2t7cl4r8Tt4f484Y4gkqeNy9u6z7UKr9XUfftGWm+kW+m+gFlA2AABiW9Pl7+GwI7LX9OhO3sfW1qdxfylRozopOVN8kpOfVNLSi31TW9EHiuCa2Jso2dhxVnKVCMpT5dW0m5Sk5SbbpNtttvbZ1rh26qZfH5S6u7WpdW85yqzjbSj6yLjKMYx/uPlSUn35ttt9NssQFd9m8l9783+S1/hHs3kvvfm/wAlr/CWMAVz2byX3vzf5LX+EezeS+9+b/Ja/wAJYwBXPZvJfe/N/ktf4R7N5L735v8AJa/wljAFc9m8l9783+S1/hHs3kvvfm/yWv8ACWMAVz2byX3vzf5LX+EezeS+9+b/ACWv8JYwBXPZvJfe/N/ktf4R7N5L735v8lr/AAljAHwD0vcG8Q5DiXH0ce8rm5O161q1KCVP337vNCEYrz69eppwz6D89KdK5ymVp4uS68ts3Uqx+W00l+DZ+ggBGYHEzw9mraeTyGQ1/wA2+qqpPu/FJefj5IkwAAAAAGAK1kuI61DiNYelb0KylGjzKFdqulUlKLkocvaKjzN7XT56Oa09H2Ns6EaFnlOILejFtqnSy1aEU29vonrq23+J3UeGX9K/111ka1dK6d3Gl6uEEqnJ6uO2ltpR2kvnt7LCBVvYi2+3OJf1mv8AuHsRbfbnEv6zX/cWkAVb2ItvtziX9Zr/ALh7EW325xL+s1/3FpAFW9iLb7c4l/Wa/wC4exFt9ucS/rNf9xaQBVvYi2+3OJf1mv8AuHsRbfbnEv6zX/cWkAVb2ItvtziX9Zr/ALh7EW325xL+s1/3FpAFW9iLb7c4l/Wa/wC4exFt9ucS/rNf9xaQB8Q9LHo6y9/d4ijw+srk/dretne30qsaXw696pLUd6f+dI8MB6BK0pRnxDl4wj40bKPM33+vJaX1X8L8V8z7sAIrh7AWfD9mrWwqXcqa/wCoualXxb6KTaXfwSJU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520700" y="3000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math.info/image/369/congruent_ang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819400"/>
            <a:ext cx="343614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mathsisfun.com/geometry/images/congruent-angle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71800"/>
            <a:ext cx="4572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1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33600" y="685800"/>
            <a:ext cx="5133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Angles – sides and vertex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7883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There is another case where two rays can have a common endpoint.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5200" y="4953000"/>
            <a:ext cx="5484813" cy="77788"/>
            <a:chOff x="1499" y="2194"/>
            <a:chExt cx="3455" cy="49"/>
          </a:xfrm>
        </p:grpSpPr>
        <p:grpSp>
          <p:nvGrpSpPr>
            <p:cNvPr id="5150" name="Group 12"/>
            <p:cNvGrpSpPr>
              <a:grpSpLocks/>
            </p:cNvGrpSpPr>
            <p:nvPr/>
          </p:nvGrpSpPr>
          <p:grpSpPr bwMode="auto">
            <a:xfrm>
              <a:off x="1500" y="2217"/>
              <a:ext cx="3454" cy="1"/>
              <a:chOff x="1372" y="2431"/>
              <a:chExt cx="3454" cy="1"/>
            </a:xfrm>
          </p:grpSpPr>
          <p:sp>
            <p:nvSpPr>
              <p:cNvPr id="5152" name="Line 13"/>
              <p:cNvSpPr>
                <a:spLocks noChangeShapeType="1"/>
              </p:cNvSpPr>
              <p:nvPr/>
            </p:nvSpPr>
            <p:spPr bwMode="auto">
              <a:xfrm>
                <a:off x="3099" y="2432"/>
                <a:ext cx="17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14"/>
              <p:cNvSpPr>
                <a:spLocks noChangeShapeType="1"/>
              </p:cNvSpPr>
              <p:nvPr/>
            </p:nvSpPr>
            <p:spPr bwMode="auto">
              <a:xfrm>
                <a:off x="1372" y="2431"/>
                <a:ext cx="1727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1" name="Rectangle 15"/>
            <p:cNvSpPr>
              <a:spLocks noChangeArrowheads="1"/>
            </p:cNvSpPr>
            <p:nvPr/>
          </p:nvSpPr>
          <p:spPr bwMode="auto">
            <a:xfrm>
              <a:off x="1499" y="2194"/>
              <a:ext cx="1728" cy="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25" name="Group 17"/>
          <p:cNvGrpSpPr>
            <a:grpSpLocks/>
          </p:cNvGrpSpPr>
          <p:nvPr/>
        </p:nvGrpSpPr>
        <p:grpSpPr bwMode="auto">
          <a:xfrm>
            <a:off x="3505200" y="4953000"/>
            <a:ext cx="5484813" cy="136525"/>
            <a:chOff x="1913" y="2615"/>
            <a:chExt cx="3455" cy="86"/>
          </a:xfrm>
        </p:grpSpPr>
        <p:grpSp>
          <p:nvGrpSpPr>
            <p:cNvPr id="5144" name="Group 10"/>
            <p:cNvGrpSpPr>
              <a:grpSpLocks/>
            </p:cNvGrpSpPr>
            <p:nvPr/>
          </p:nvGrpSpPr>
          <p:grpSpPr bwMode="auto">
            <a:xfrm>
              <a:off x="1913" y="2635"/>
              <a:ext cx="3455" cy="49"/>
              <a:chOff x="1499" y="2194"/>
              <a:chExt cx="3455" cy="49"/>
            </a:xfrm>
          </p:grpSpPr>
          <p:grpSp>
            <p:nvGrpSpPr>
              <p:cNvPr id="5146" name="Group 6"/>
              <p:cNvGrpSpPr>
                <a:grpSpLocks/>
              </p:cNvGrpSpPr>
              <p:nvPr/>
            </p:nvGrpSpPr>
            <p:grpSpPr bwMode="auto">
              <a:xfrm>
                <a:off x="1500" y="2217"/>
                <a:ext cx="3454" cy="1"/>
                <a:chOff x="1372" y="2431"/>
                <a:chExt cx="3454" cy="1"/>
              </a:xfrm>
            </p:grpSpPr>
            <p:sp>
              <p:nvSpPr>
                <p:cNvPr id="5148" name="Line 7"/>
                <p:cNvSpPr>
                  <a:spLocks noChangeShapeType="1"/>
                </p:cNvSpPr>
                <p:nvPr/>
              </p:nvSpPr>
              <p:spPr bwMode="auto">
                <a:xfrm>
                  <a:off x="3099" y="2432"/>
                  <a:ext cx="172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9" name="Line 8"/>
                <p:cNvSpPr>
                  <a:spLocks noChangeShapeType="1"/>
                </p:cNvSpPr>
                <p:nvPr/>
              </p:nvSpPr>
              <p:spPr bwMode="auto">
                <a:xfrm>
                  <a:off x="1372" y="2431"/>
                  <a:ext cx="1727" cy="0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47" name="Rectangle 9"/>
              <p:cNvSpPr>
                <a:spLocks noChangeArrowheads="1"/>
              </p:cNvSpPr>
              <p:nvPr/>
            </p:nvSpPr>
            <p:spPr bwMode="auto">
              <a:xfrm>
                <a:off x="1499" y="2194"/>
                <a:ext cx="1728" cy="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45" name="Oval 16"/>
            <p:cNvSpPr>
              <a:spLocks noChangeArrowheads="1"/>
            </p:cNvSpPr>
            <p:nvPr/>
          </p:nvSpPr>
          <p:spPr bwMode="auto">
            <a:xfrm>
              <a:off x="3598" y="2615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6" name="Text Box 20"/>
          <p:cNvSpPr txBox="1">
            <a:spLocks noChangeArrowheads="1"/>
          </p:cNvSpPr>
          <p:nvPr/>
        </p:nvSpPr>
        <p:spPr bwMode="auto">
          <a:xfrm>
            <a:off x="6096000" y="51054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/>
              <a:t>R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391400" y="2590800"/>
            <a:ext cx="319088" cy="454025"/>
            <a:chOff x="1675" y="2725"/>
            <a:chExt cx="201" cy="286"/>
          </a:xfrm>
        </p:grpSpPr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1738" y="2925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1675" y="2725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/>
                <a:t>S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8153400" y="4953000"/>
            <a:ext cx="336550" cy="433388"/>
            <a:chOff x="3000" y="3647"/>
            <a:chExt cx="212" cy="273"/>
          </a:xfrm>
        </p:grpSpPr>
        <p:sp>
          <p:nvSpPr>
            <p:cNvPr id="5140" name="Oval 25"/>
            <p:cNvSpPr>
              <a:spLocks noChangeArrowheads="1"/>
            </p:cNvSpPr>
            <p:nvPr/>
          </p:nvSpPr>
          <p:spPr bwMode="auto">
            <a:xfrm>
              <a:off x="3000" y="3647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Text Box 26"/>
            <p:cNvSpPr txBox="1">
              <a:spLocks noChangeArrowheads="1"/>
            </p:cNvSpPr>
            <p:nvPr/>
          </p:nvSpPr>
          <p:spPr bwMode="auto">
            <a:xfrm>
              <a:off x="3018" y="3708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/>
                <a:t>T</a:t>
              </a:r>
            </a:p>
          </p:txBody>
        </p:sp>
      </p:grp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304800" y="2438400"/>
            <a:ext cx="355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This figure is called an _____.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3200400" y="2362200"/>
            <a:ext cx="806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angle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62000" y="2895600"/>
            <a:ext cx="4965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Some parts of angles have special names.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381000" y="3581400"/>
            <a:ext cx="510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The common endpoint is called the ______,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4876800" y="3505200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vertex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5410200" y="5410200"/>
            <a:ext cx="792163" cy="725488"/>
            <a:chOff x="3414" y="2716"/>
            <a:chExt cx="499" cy="457"/>
          </a:xfrm>
        </p:grpSpPr>
        <p:sp>
          <p:nvSpPr>
            <p:cNvPr id="5138" name="Text Box 33"/>
            <p:cNvSpPr txBox="1">
              <a:spLocks noChangeArrowheads="1"/>
            </p:cNvSpPr>
            <p:nvPr/>
          </p:nvSpPr>
          <p:spPr bwMode="auto">
            <a:xfrm>
              <a:off x="3414" y="2981"/>
              <a:ext cx="4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i="1">
                  <a:solidFill>
                    <a:srgbClr val="0000FF"/>
                  </a:solidFill>
                </a:rPr>
                <a:t>vertex</a:t>
              </a:r>
            </a:p>
          </p:txBody>
        </p:sp>
        <p:sp>
          <p:nvSpPr>
            <p:cNvPr id="5139" name="Line 34"/>
            <p:cNvSpPr>
              <a:spLocks noChangeShapeType="1"/>
            </p:cNvSpPr>
            <p:nvPr/>
          </p:nvSpPr>
          <p:spPr bwMode="auto">
            <a:xfrm flipV="1">
              <a:off x="3813" y="2716"/>
              <a:ext cx="100" cy="32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304800" y="4038600"/>
            <a:ext cx="4951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and the two rays that make up the sides of</a:t>
            </a:r>
            <a:br>
              <a:rPr lang="en-US"/>
            </a:br>
            <a:r>
              <a:rPr lang="en-US"/>
              <a:t>the angle are called the </a:t>
            </a:r>
            <a:r>
              <a:rPr lang="en-US">
                <a:solidFill>
                  <a:srgbClr val="FF0000"/>
                </a:solidFill>
              </a:rPr>
              <a:t>sides</a:t>
            </a:r>
            <a:r>
              <a:rPr lang="en-US"/>
              <a:t> of the angle.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 rot="-3867762">
            <a:off x="6546056" y="3115469"/>
            <a:ext cx="509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1">
                <a:solidFill>
                  <a:srgbClr val="0000FF"/>
                </a:solidFill>
              </a:rPr>
              <a:t>side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6934200" y="5029200"/>
            <a:ext cx="509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1">
                <a:solidFill>
                  <a:srgbClr val="0000FF"/>
                </a:solidFill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306178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6" grpId="0"/>
      <p:bldP spid="32797" grpId="0"/>
      <p:bldP spid="32798" grpId="0"/>
      <p:bldP spid="32799" grpId="0"/>
      <p:bldP spid="32800" grpId="0"/>
      <p:bldP spid="32804" grpId="0"/>
      <p:bldP spid="32805" grpId="0"/>
      <p:bldP spid="328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362200" y="6096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Straight Angles</a:t>
            </a:r>
            <a:endParaRPr lang="en-US" sz="36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620838" y="296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81000" y="2289175"/>
            <a:ext cx="8612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___________ are two rays that are part of a the same line and have only their endpoints in common.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Opposite rays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3333750"/>
            <a:ext cx="5484813" cy="454025"/>
            <a:chOff x="1152" y="1911"/>
            <a:chExt cx="3455" cy="286"/>
          </a:xfrm>
        </p:grpSpPr>
        <p:sp>
          <p:nvSpPr>
            <p:cNvPr id="4110" name="Line 9"/>
            <p:cNvSpPr>
              <a:spLocks noChangeShapeType="1"/>
            </p:cNvSpPr>
            <p:nvPr/>
          </p:nvSpPr>
          <p:spPr bwMode="auto">
            <a:xfrm>
              <a:off x="1152" y="2149"/>
              <a:ext cx="34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1" name="Group 10"/>
            <p:cNvGrpSpPr>
              <a:grpSpLocks/>
            </p:cNvGrpSpPr>
            <p:nvPr/>
          </p:nvGrpSpPr>
          <p:grpSpPr bwMode="auto">
            <a:xfrm>
              <a:off x="2772" y="1911"/>
              <a:ext cx="201" cy="286"/>
              <a:chOff x="1675" y="2725"/>
              <a:chExt cx="201" cy="286"/>
            </a:xfrm>
          </p:grpSpPr>
          <p:sp>
            <p:nvSpPr>
              <p:cNvPr id="4114" name="Oval 11"/>
              <p:cNvSpPr>
                <a:spLocks noChangeArrowheads="1"/>
              </p:cNvSpPr>
              <p:nvPr/>
            </p:nvSpPr>
            <p:spPr bwMode="auto">
              <a:xfrm>
                <a:off x="1738" y="2925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Text Box 12"/>
              <p:cNvSpPr txBox="1">
                <a:spLocks noChangeArrowheads="1"/>
              </p:cNvSpPr>
              <p:nvPr/>
            </p:nvSpPr>
            <p:spPr bwMode="auto">
              <a:xfrm>
                <a:off x="1675" y="2725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600" b="1"/>
                  <a:t>X</a:t>
                </a:r>
              </a:p>
            </p:txBody>
          </p:sp>
        </p:grpSp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1615" y="1931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/>
                <a:t>Y</a:t>
              </a:r>
            </a:p>
          </p:txBody>
        </p:sp>
        <p:sp>
          <p:nvSpPr>
            <p:cNvPr id="4113" name="Text Box 14"/>
            <p:cNvSpPr txBox="1">
              <a:spLocks noChangeArrowheads="1"/>
            </p:cNvSpPr>
            <p:nvPr/>
          </p:nvSpPr>
          <p:spPr bwMode="auto">
            <a:xfrm>
              <a:off x="3925" y="1926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/>
                <a:t>Z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608263" y="4219575"/>
            <a:ext cx="3894137" cy="396875"/>
            <a:chOff x="1643" y="2658"/>
            <a:chExt cx="2453" cy="250"/>
          </a:xfrm>
        </p:grpSpPr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1643" y="2658"/>
              <a:ext cx="2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XY  and  XZ  are ____________.</a:t>
              </a:r>
            </a:p>
          </p:txBody>
        </p:sp>
        <p:sp>
          <p:nvSpPr>
            <p:cNvPr id="4108" name="Line 17"/>
            <p:cNvSpPr>
              <a:spLocks noChangeShapeType="1"/>
            </p:cNvSpPr>
            <p:nvPr/>
          </p:nvSpPr>
          <p:spPr bwMode="auto">
            <a:xfrm>
              <a:off x="1702" y="2677"/>
              <a:ext cx="2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>
              <a:off x="2346" y="2677"/>
              <a:ext cx="2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4876800" y="4114800"/>
            <a:ext cx="169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opposite rays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457200" y="5248275"/>
            <a:ext cx="814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The figure formed by opposite rays is also referred to as a ____________.  A straight angle measures 180 degrees.</a:t>
            </a:r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609600" y="556260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straight angle</a:t>
            </a:r>
          </a:p>
        </p:txBody>
      </p:sp>
    </p:spTree>
    <p:extLst>
      <p:ext uri="{BB962C8B-B14F-4D97-AF65-F5344CB8AC3E}">
        <p14:creationId xmlns:p14="http://schemas.microsoft.com/office/powerpoint/2010/main" val="35083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  <p:bldP spid="116755" grpId="0"/>
      <p:bldP spid="116756" grpId="0"/>
      <p:bldP spid="1167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 Angles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514600"/>
            <a:ext cx="3810000" cy="3810000"/>
          </a:xfrm>
        </p:spPr>
        <p:txBody>
          <a:bodyPr/>
          <a:lstStyle/>
          <a:p>
            <a:pPr eaLnBrk="1" hangingPunct="1"/>
            <a:r>
              <a:rPr lang="en-US" sz="2800" smtClean="0"/>
              <a:t>Angles with one corner equal to 90 degrees</a:t>
            </a:r>
          </a:p>
          <a:p>
            <a:pPr eaLnBrk="1" hangingPunct="1"/>
            <a:r>
              <a:rPr lang="en-US" sz="2800" smtClean="0"/>
              <a:t>It doesn’t matter which way the corner is facing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019800" y="20574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0198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4572000" y="38862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5257800" y="3886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>
            <a:off x="6781800" y="4191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6781800" y="5257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6019800" y="30480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55" name="Line 21"/>
          <p:cNvSpPr>
            <a:spLocks noChangeShapeType="1"/>
          </p:cNvSpPr>
          <p:nvPr/>
        </p:nvSpPr>
        <p:spPr bwMode="auto">
          <a:xfrm flipH="1">
            <a:off x="6477000" y="20574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22"/>
          <p:cNvSpPr>
            <a:spLocks noChangeShapeType="1"/>
          </p:cNvSpPr>
          <p:nvPr/>
        </p:nvSpPr>
        <p:spPr bwMode="auto">
          <a:xfrm flipH="1" flipV="1">
            <a:off x="5410200" y="4495800"/>
            <a:ext cx="76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23"/>
          <p:cNvSpPr>
            <a:spLocks noChangeShapeType="1"/>
          </p:cNvSpPr>
          <p:nvPr/>
        </p:nvSpPr>
        <p:spPr bwMode="auto">
          <a:xfrm flipH="1">
            <a:off x="7467600" y="49530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0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5" grpId="0" animBg="1"/>
      <p:bldP spid="51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Acute Angles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514600"/>
            <a:ext cx="3810000" cy="3810000"/>
          </a:xfrm>
        </p:spPr>
        <p:txBody>
          <a:bodyPr/>
          <a:lstStyle/>
          <a:p>
            <a:pPr eaLnBrk="1" hangingPunct="1"/>
            <a:r>
              <a:rPr lang="en-US" sz="2800" smtClean="0"/>
              <a:t>Angles with one corner less than 90 degrees</a:t>
            </a:r>
          </a:p>
          <a:p>
            <a:pPr eaLnBrk="1" hangingPunct="1"/>
            <a:r>
              <a:rPr lang="en-US" sz="2800" smtClean="0"/>
              <a:t>It doesn’t matter which way the corner is facing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486400" y="3124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486400" y="21336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4800600" y="3886200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 flipH="1">
            <a:off x="51054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 flipV="1">
            <a:off x="6172200" y="40386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7620000" y="4038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61722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 flipH="1">
            <a:off x="6477000" y="23622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/>
        </p:nvSpPr>
        <p:spPr bwMode="auto">
          <a:xfrm flipV="1">
            <a:off x="4724400" y="51054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 flipV="1">
            <a:off x="6629400" y="46482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  <p:bldP spid="6149" grpId="0" animBg="1"/>
      <p:bldP spid="61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Obtuse Angles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286000"/>
            <a:ext cx="3810000" cy="3810000"/>
          </a:xfrm>
        </p:spPr>
        <p:txBody>
          <a:bodyPr/>
          <a:lstStyle/>
          <a:p>
            <a:pPr eaLnBrk="1" hangingPunct="1"/>
            <a:r>
              <a:rPr lang="en-US" sz="2800" smtClean="0"/>
              <a:t>Angles with one corner greater than 90 degrees</a:t>
            </a:r>
          </a:p>
          <a:p>
            <a:pPr eaLnBrk="1" hangingPunct="1"/>
            <a:r>
              <a:rPr lang="en-US" sz="2800" smtClean="0"/>
              <a:t>It also doesn’t matter which way the corner is facing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096000" y="3048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 flipV="1">
            <a:off x="5029200" y="19812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 flipV="1">
            <a:off x="4724400" y="3810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5486400" y="38100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7239000" y="41148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7239000" y="51054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H="1">
            <a:off x="6324600" y="1828800"/>
            <a:ext cx="6096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H="1" flipV="1">
            <a:off x="5638800" y="43434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H="1">
            <a:off x="7620000" y="5029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7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  <p:bldP spid="7173" grpId="0" animBg="1"/>
      <p:bldP spid="71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193</Words>
  <Application>Microsoft Office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Vocabulary Review</vt:lpstr>
      <vt:lpstr>Angle Bisector</vt:lpstr>
      <vt:lpstr>Congruent Angles</vt:lpstr>
      <vt:lpstr>PowerPoint Presentation</vt:lpstr>
      <vt:lpstr>PowerPoint Presentation</vt:lpstr>
      <vt:lpstr>Right Angles</vt:lpstr>
      <vt:lpstr>Acute Angles</vt:lpstr>
      <vt:lpstr>Obtuse Angles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</dc:title>
  <dc:creator>Alicia McKay</dc:creator>
  <cp:lastModifiedBy>Alicia McKay</cp:lastModifiedBy>
  <cp:revision>2</cp:revision>
  <dcterms:created xsi:type="dcterms:W3CDTF">2013-04-22T17:00:10Z</dcterms:created>
  <dcterms:modified xsi:type="dcterms:W3CDTF">2013-04-22T17:11:38Z</dcterms:modified>
</cp:coreProperties>
</file>