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F55977-BBDC-4C4E-8E0F-B954606E4C6C}"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37284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5977-BBDC-4C4E-8E0F-B954606E4C6C}"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2910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5977-BBDC-4C4E-8E0F-B954606E4C6C}"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422807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5977-BBDC-4C4E-8E0F-B954606E4C6C}"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174319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55977-BBDC-4C4E-8E0F-B954606E4C6C}"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140790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F55977-BBDC-4C4E-8E0F-B954606E4C6C}"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350434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F55977-BBDC-4C4E-8E0F-B954606E4C6C}" type="datetimeFigureOut">
              <a:rPr lang="en-US" smtClean="0"/>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371326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F55977-BBDC-4C4E-8E0F-B954606E4C6C}" type="datetimeFigureOut">
              <a:rPr lang="en-US" smtClean="0"/>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48332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55977-BBDC-4C4E-8E0F-B954606E4C6C}" type="datetimeFigureOut">
              <a:rPr lang="en-US" smtClean="0"/>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352965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5977-BBDC-4C4E-8E0F-B954606E4C6C}"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266684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5977-BBDC-4C4E-8E0F-B954606E4C6C}"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5844-C07A-414F-9A8B-B1594CE39138}" type="slidenum">
              <a:rPr lang="en-US" smtClean="0"/>
              <a:t>‹#›</a:t>
            </a:fld>
            <a:endParaRPr lang="en-US"/>
          </a:p>
        </p:txBody>
      </p:sp>
    </p:spTree>
    <p:extLst>
      <p:ext uri="{BB962C8B-B14F-4D97-AF65-F5344CB8AC3E}">
        <p14:creationId xmlns:p14="http://schemas.microsoft.com/office/powerpoint/2010/main" val="182633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55977-BBDC-4C4E-8E0F-B954606E4C6C}" type="datetimeFigureOut">
              <a:rPr lang="en-US" smtClean="0"/>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85844-C07A-414F-9A8B-B1594CE39138}" type="slidenum">
              <a:rPr lang="en-US" smtClean="0"/>
              <a:t>‹#›</a:t>
            </a:fld>
            <a:endParaRPr lang="en-US"/>
          </a:p>
        </p:txBody>
      </p:sp>
    </p:spTree>
    <p:extLst>
      <p:ext uri="{BB962C8B-B14F-4D97-AF65-F5344CB8AC3E}">
        <p14:creationId xmlns:p14="http://schemas.microsoft.com/office/powerpoint/2010/main" val="1162182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26" Type="http://schemas.openxmlformats.org/officeDocument/2006/relationships/image" Target="../media/image12.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24" Type="http://schemas.openxmlformats.org/officeDocument/2006/relationships/image" Target="../media/image11.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18.bin"/><Relationship Id="rId18" Type="http://schemas.openxmlformats.org/officeDocument/2006/relationships/image" Target="../media/image23.wmf"/><Relationship Id="rId3" Type="http://schemas.openxmlformats.org/officeDocument/2006/relationships/oleObject" Target="../embeddings/oleObject13.bin"/><Relationship Id="rId21" Type="http://schemas.openxmlformats.org/officeDocument/2006/relationships/oleObject" Target="../embeddings/oleObject22.bin"/><Relationship Id="rId7" Type="http://schemas.openxmlformats.org/officeDocument/2006/relationships/oleObject" Target="../embeddings/oleObject15.bin"/><Relationship Id="rId12" Type="http://schemas.openxmlformats.org/officeDocument/2006/relationships/image" Target="../media/image20.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2.wmf"/><Relationship Id="rId20" Type="http://schemas.openxmlformats.org/officeDocument/2006/relationships/image" Target="../media/image24.wmf"/><Relationship Id="rId1" Type="http://schemas.openxmlformats.org/officeDocument/2006/relationships/vmlDrawing" Target="../drawings/vmlDrawing2.vml"/><Relationship Id="rId6" Type="http://schemas.openxmlformats.org/officeDocument/2006/relationships/image" Target="../media/image17.wmf"/><Relationship Id="rId11" Type="http://schemas.openxmlformats.org/officeDocument/2006/relationships/oleObject" Target="../embeddings/oleObject17.bin"/><Relationship Id="rId24" Type="http://schemas.openxmlformats.org/officeDocument/2006/relationships/image" Target="../media/image26.wmf"/><Relationship Id="rId5" Type="http://schemas.openxmlformats.org/officeDocument/2006/relationships/oleObject" Target="../embeddings/oleObject14.bin"/><Relationship Id="rId15" Type="http://schemas.openxmlformats.org/officeDocument/2006/relationships/oleObject" Target="../embeddings/oleObject19.bin"/><Relationship Id="rId23" Type="http://schemas.openxmlformats.org/officeDocument/2006/relationships/oleObject" Target="../embeddings/oleObject23.bin"/><Relationship Id="rId10" Type="http://schemas.openxmlformats.org/officeDocument/2006/relationships/image" Target="../media/image19.wmf"/><Relationship Id="rId19" Type="http://schemas.openxmlformats.org/officeDocument/2006/relationships/oleObject" Target="../embeddings/oleObject21.bin"/><Relationship Id="rId4" Type="http://schemas.openxmlformats.org/officeDocument/2006/relationships/image" Target="../media/image16.wmf"/><Relationship Id="rId9" Type="http://schemas.openxmlformats.org/officeDocument/2006/relationships/oleObject" Target="../embeddings/oleObject16.bin"/><Relationship Id="rId14" Type="http://schemas.openxmlformats.org/officeDocument/2006/relationships/image" Target="../media/image21.wmf"/><Relationship Id="rId22" Type="http://schemas.openxmlformats.org/officeDocument/2006/relationships/image" Target="../media/image2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Unknowns in Proportions</a:t>
            </a:r>
            <a:endParaRPr lang="en-US" dirty="0"/>
          </a:p>
        </p:txBody>
      </p:sp>
      <p:sp>
        <p:nvSpPr>
          <p:cNvPr id="3" name="Subtitle 2"/>
          <p:cNvSpPr>
            <a:spLocks noGrp="1"/>
          </p:cNvSpPr>
          <p:nvPr>
            <p:ph type="subTitle" idx="1"/>
          </p:nvPr>
        </p:nvSpPr>
        <p:spPr/>
        <p:txBody>
          <a:bodyPr/>
          <a:lstStyle/>
          <a:p>
            <a:r>
              <a:rPr lang="en-US" dirty="0" smtClean="0"/>
              <a:t>Mrs. McKay </a:t>
            </a:r>
          </a:p>
          <a:p>
            <a:r>
              <a:rPr lang="en-US" dirty="0" smtClean="0"/>
              <a:t>January 14, 2013</a:t>
            </a:r>
            <a:endParaRPr lang="en-US" dirty="0"/>
          </a:p>
        </p:txBody>
      </p:sp>
    </p:spTree>
    <p:extLst>
      <p:ext uri="{BB962C8B-B14F-4D97-AF65-F5344CB8AC3E}">
        <p14:creationId xmlns:p14="http://schemas.microsoft.com/office/powerpoint/2010/main" val="97126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title"/>
          </p:nvPr>
        </p:nvSpPr>
        <p:spPr>
          <a:xfrm>
            <a:off x="501650" y="449263"/>
            <a:ext cx="7793038" cy="1143000"/>
          </a:xfrm>
          <a:noFill/>
          <a:ln/>
        </p:spPr>
        <p:txBody>
          <a:bodyPr anchor="b"/>
          <a:lstStyle/>
          <a:p>
            <a:r>
              <a:rPr lang="en-US" dirty="0"/>
              <a:t>RATIOS &amp; PROPORTIONS</a:t>
            </a:r>
          </a:p>
        </p:txBody>
      </p:sp>
      <p:sp>
        <p:nvSpPr>
          <p:cNvPr id="97285" name="Text Box 5"/>
          <p:cNvSpPr txBox="1">
            <a:spLocks noChangeArrowheads="1"/>
          </p:cNvSpPr>
          <p:nvPr/>
        </p:nvSpPr>
        <p:spPr bwMode="auto">
          <a:xfrm>
            <a:off x="1828800" y="2057400"/>
            <a:ext cx="5181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800" dirty="0">
                <a:latin typeface="Tahoma" pitchFamily="34" charset="0"/>
              </a:rPr>
              <a:t>Are the following proportions?</a:t>
            </a:r>
          </a:p>
        </p:txBody>
      </p:sp>
      <p:graphicFrame>
        <p:nvGraphicFramePr>
          <p:cNvPr id="97286" name="Object 6"/>
          <p:cNvGraphicFramePr>
            <a:graphicFrameLocks noChangeAspect="1"/>
          </p:cNvGraphicFramePr>
          <p:nvPr/>
        </p:nvGraphicFramePr>
        <p:xfrm>
          <a:off x="381000" y="2819400"/>
          <a:ext cx="1023938" cy="990600"/>
        </p:xfrm>
        <a:graphic>
          <a:graphicData uri="http://schemas.openxmlformats.org/presentationml/2006/ole">
            <mc:AlternateContent xmlns:mc="http://schemas.openxmlformats.org/markup-compatibility/2006">
              <mc:Choice xmlns:v="urn:schemas-microsoft-com:vml" Requires="v">
                <p:oleObj spid="_x0000_s1050" name="Equation" r:id="rId3" imgW="406080" imgH="393480" progId="Equation.3">
                  <p:embed/>
                </p:oleObj>
              </mc:Choice>
              <mc:Fallback>
                <p:oleObj name="Equation" r:id="rId3" imgW="4060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819400"/>
                        <a:ext cx="1023938"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87" name="Object 7"/>
          <p:cNvGraphicFramePr>
            <a:graphicFrameLocks noChangeAspect="1"/>
          </p:cNvGraphicFramePr>
          <p:nvPr/>
        </p:nvGraphicFramePr>
        <p:xfrm>
          <a:off x="2819400" y="2819400"/>
          <a:ext cx="1216025" cy="990600"/>
        </p:xfrm>
        <a:graphic>
          <a:graphicData uri="http://schemas.openxmlformats.org/presentationml/2006/ole">
            <mc:AlternateContent xmlns:mc="http://schemas.openxmlformats.org/markup-compatibility/2006">
              <mc:Choice xmlns:v="urn:schemas-microsoft-com:vml" Requires="v">
                <p:oleObj spid="_x0000_s1051" name="Equation" r:id="rId5" imgW="482400" imgH="393480" progId="Equation.3">
                  <p:embed/>
                </p:oleObj>
              </mc:Choice>
              <mc:Fallback>
                <p:oleObj name="Equation" r:id="rId5" imgW="4824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819400"/>
                        <a:ext cx="12160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88" name="Object 8"/>
          <p:cNvGraphicFramePr>
            <a:graphicFrameLocks noChangeAspect="1"/>
          </p:cNvGraphicFramePr>
          <p:nvPr/>
        </p:nvGraphicFramePr>
        <p:xfrm>
          <a:off x="5181600" y="2895600"/>
          <a:ext cx="1216025" cy="990600"/>
        </p:xfrm>
        <a:graphic>
          <a:graphicData uri="http://schemas.openxmlformats.org/presentationml/2006/ole">
            <mc:AlternateContent xmlns:mc="http://schemas.openxmlformats.org/markup-compatibility/2006">
              <mc:Choice xmlns:v="urn:schemas-microsoft-com:vml" Requires="v">
                <p:oleObj spid="_x0000_s1052" name="Equation" r:id="rId7" imgW="482400" imgH="393480" progId="Equation.3">
                  <p:embed/>
                </p:oleObj>
              </mc:Choice>
              <mc:Fallback>
                <p:oleObj name="Equation" r:id="rId7" imgW="4824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2895600"/>
                        <a:ext cx="12160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89" name="Object 9"/>
          <p:cNvGraphicFramePr>
            <a:graphicFrameLocks noChangeAspect="1"/>
          </p:cNvGraphicFramePr>
          <p:nvPr/>
        </p:nvGraphicFramePr>
        <p:xfrm>
          <a:off x="7543800" y="2819400"/>
          <a:ext cx="1154113" cy="990600"/>
        </p:xfrm>
        <a:graphic>
          <a:graphicData uri="http://schemas.openxmlformats.org/presentationml/2006/ole">
            <mc:AlternateContent xmlns:mc="http://schemas.openxmlformats.org/markup-compatibility/2006">
              <mc:Choice xmlns:v="urn:schemas-microsoft-com:vml" Requires="v">
                <p:oleObj spid="_x0000_s1053" name="Equation" r:id="rId9" imgW="457200" imgH="393480" progId="Equation.3">
                  <p:embed/>
                </p:oleObj>
              </mc:Choice>
              <mc:Fallback>
                <p:oleObj name="Equation" r:id="rId9" imgW="45720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2819400"/>
                        <a:ext cx="1154113"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0" name="Object 10"/>
          <p:cNvGraphicFramePr>
            <a:graphicFrameLocks noChangeAspect="1"/>
          </p:cNvGraphicFramePr>
          <p:nvPr/>
        </p:nvGraphicFramePr>
        <p:xfrm>
          <a:off x="0" y="4038600"/>
          <a:ext cx="1825625" cy="447675"/>
        </p:xfrm>
        <a:graphic>
          <a:graphicData uri="http://schemas.openxmlformats.org/presentationml/2006/ole">
            <mc:AlternateContent xmlns:mc="http://schemas.openxmlformats.org/markup-compatibility/2006">
              <mc:Choice xmlns:v="urn:schemas-microsoft-com:vml" Requires="v">
                <p:oleObj spid="_x0000_s1054" name="Equation" r:id="rId11" imgW="723600" imgH="177480" progId="Equation.3">
                  <p:embed/>
                </p:oleObj>
              </mc:Choice>
              <mc:Fallback>
                <p:oleObj name="Equation" r:id="rId11" imgW="72360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4038600"/>
                        <a:ext cx="182562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1" name="Object 11"/>
          <p:cNvGraphicFramePr>
            <a:graphicFrameLocks noChangeAspect="1"/>
          </p:cNvGraphicFramePr>
          <p:nvPr/>
        </p:nvGraphicFramePr>
        <p:xfrm>
          <a:off x="304800" y="4572000"/>
          <a:ext cx="1281113" cy="447675"/>
        </p:xfrm>
        <a:graphic>
          <a:graphicData uri="http://schemas.openxmlformats.org/presentationml/2006/ole">
            <mc:AlternateContent xmlns:mc="http://schemas.openxmlformats.org/markup-compatibility/2006">
              <mc:Choice xmlns:v="urn:schemas-microsoft-com:vml" Requires="v">
                <p:oleObj spid="_x0000_s1055" name="Equation" r:id="rId13" imgW="507960" imgH="177480" progId="Equation.3">
                  <p:embed/>
                </p:oleObj>
              </mc:Choice>
              <mc:Fallback>
                <p:oleObj name="Equation" r:id="rId13" imgW="50796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4572000"/>
                        <a:ext cx="128111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2" name="Text Box 12"/>
          <p:cNvSpPr txBox="1">
            <a:spLocks noChangeArrowheads="1"/>
          </p:cNvSpPr>
          <p:nvPr/>
        </p:nvSpPr>
        <p:spPr bwMode="auto">
          <a:xfrm>
            <a:off x="0" y="5105400"/>
            <a:ext cx="21336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atin typeface="Tahoma" pitchFamily="34" charset="0"/>
              </a:rPr>
              <a:t>FALSE – Not a proportion</a:t>
            </a:r>
          </a:p>
        </p:txBody>
      </p:sp>
      <p:graphicFrame>
        <p:nvGraphicFramePr>
          <p:cNvPr id="97293" name="Object 13"/>
          <p:cNvGraphicFramePr>
            <a:graphicFrameLocks noChangeAspect="1"/>
          </p:cNvGraphicFramePr>
          <p:nvPr/>
        </p:nvGraphicFramePr>
        <p:xfrm>
          <a:off x="2209800" y="4038600"/>
          <a:ext cx="2049463" cy="447675"/>
        </p:xfrm>
        <a:graphic>
          <a:graphicData uri="http://schemas.openxmlformats.org/presentationml/2006/ole">
            <mc:AlternateContent xmlns:mc="http://schemas.openxmlformats.org/markup-compatibility/2006">
              <mc:Choice xmlns:v="urn:schemas-microsoft-com:vml" Requires="v">
                <p:oleObj spid="_x0000_s1056" name="Equation" r:id="rId15" imgW="812520" imgH="177480" progId="Equation.3">
                  <p:embed/>
                </p:oleObj>
              </mc:Choice>
              <mc:Fallback>
                <p:oleObj name="Equation" r:id="rId15" imgW="812520" imgH="177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09800" y="4038600"/>
                        <a:ext cx="20494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4" name="Object 14"/>
          <p:cNvGraphicFramePr>
            <a:graphicFrameLocks noChangeAspect="1"/>
          </p:cNvGraphicFramePr>
          <p:nvPr/>
        </p:nvGraphicFramePr>
        <p:xfrm>
          <a:off x="2743200" y="4572000"/>
          <a:ext cx="1216025" cy="447675"/>
        </p:xfrm>
        <a:graphic>
          <a:graphicData uri="http://schemas.openxmlformats.org/presentationml/2006/ole">
            <mc:AlternateContent xmlns:mc="http://schemas.openxmlformats.org/markup-compatibility/2006">
              <mc:Choice xmlns:v="urn:schemas-microsoft-com:vml" Requires="v">
                <p:oleObj spid="_x0000_s1057" name="Equation" r:id="rId17" imgW="482400" imgH="177480" progId="Equation.3">
                  <p:embed/>
                </p:oleObj>
              </mc:Choice>
              <mc:Fallback>
                <p:oleObj name="Equation" r:id="rId17" imgW="4824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3200" y="4572000"/>
                        <a:ext cx="121602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5" name="Text Box 15"/>
          <p:cNvSpPr txBox="1">
            <a:spLocks noChangeArrowheads="1"/>
          </p:cNvSpPr>
          <p:nvPr/>
        </p:nvSpPr>
        <p:spPr bwMode="auto">
          <a:xfrm>
            <a:off x="2286000" y="5181600"/>
            <a:ext cx="21336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atin typeface="Tahoma" pitchFamily="34" charset="0"/>
              </a:rPr>
              <a:t>FALSE – Not a proportion</a:t>
            </a:r>
          </a:p>
        </p:txBody>
      </p:sp>
      <p:graphicFrame>
        <p:nvGraphicFramePr>
          <p:cNvPr id="97296" name="Object 16"/>
          <p:cNvGraphicFramePr>
            <a:graphicFrameLocks noChangeAspect="1"/>
          </p:cNvGraphicFramePr>
          <p:nvPr/>
        </p:nvGraphicFramePr>
        <p:xfrm>
          <a:off x="4572000" y="4038600"/>
          <a:ext cx="2209800" cy="447675"/>
        </p:xfrm>
        <a:graphic>
          <a:graphicData uri="http://schemas.openxmlformats.org/presentationml/2006/ole">
            <mc:AlternateContent xmlns:mc="http://schemas.openxmlformats.org/markup-compatibility/2006">
              <mc:Choice xmlns:v="urn:schemas-microsoft-com:vml" Requires="v">
                <p:oleObj spid="_x0000_s1058" name="Equation" r:id="rId19" imgW="876240" imgH="177480" progId="Equation.3">
                  <p:embed/>
                </p:oleObj>
              </mc:Choice>
              <mc:Fallback>
                <p:oleObj name="Equation" r:id="rId19" imgW="87624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0" y="4038600"/>
                        <a:ext cx="22098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7" name="Object 17"/>
          <p:cNvGraphicFramePr>
            <a:graphicFrameLocks noChangeAspect="1"/>
          </p:cNvGraphicFramePr>
          <p:nvPr/>
        </p:nvGraphicFramePr>
        <p:xfrm>
          <a:off x="4876800" y="4572000"/>
          <a:ext cx="1570038" cy="447675"/>
        </p:xfrm>
        <a:graphic>
          <a:graphicData uri="http://schemas.openxmlformats.org/presentationml/2006/ole">
            <mc:AlternateContent xmlns:mc="http://schemas.openxmlformats.org/markup-compatibility/2006">
              <mc:Choice xmlns:v="urn:schemas-microsoft-com:vml" Requires="v">
                <p:oleObj spid="_x0000_s1059" name="Equation" r:id="rId21" imgW="622080" imgH="177480" progId="Equation.3">
                  <p:embed/>
                </p:oleObj>
              </mc:Choice>
              <mc:Fallback>
                <p:oleObj name="Equation" r:id="rId21" imgW="62208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876800" y="4572000"/>
                        <a:ext cx="15700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8" name="Text Box 18"/>
          <p:cNvSpPr txBox="1">
            <a:spLocks noChangeArrowheads="1"/>
          </p:cNvSpPr>
          <p:nvPr/>
        </p:nvSpPr>
        <p:spPr bwMode="auto">
          <a:xfrm>
            <a:off x="4648200" y="5181600"/>
            <a:ext cx="21336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atin typeface="Tahoma" pitchFamily="34" charset="0"/>
              </a:rPr>
              <a:t>TRUE – this is a proportion</a:t>
            </a:r>
          </a:p>
        </p:txBody>
      </p:sp>
      <p:graphicFrame>
        <p:nvGraphicFramePr>
          <p:cNvPr id="97299" name="Object 19"/>
          <p:cNvGraphicFramePr>
            <a:graphicFrameLocks noChangeAspect="1"/>
          </p:cNvGraphicFramePr>
          <p:nvPr/>
        </p:nvGraphicFramePr>
        <p:xfrm>
          <a:off x="7045325" y="4038600"/>
          <a:ext cx="1985963" cy="447675"/>
        </p:xfrm>
        <a:graphic>
          <a:graphicData uri="http://schemas.openxmlformats.org/presentationml/2006/ole">
            <mc:AlternateContent xmlns:mc="http://schemas.openxmlformats.org/markup-compatibility/2006">
              <mc:Choice xmlns:v="urn:schemas-microsoft-com:vml" Requires="v">
                <p:oleObj spid="_x0000_s1060" name="Equation" r:id="rId23" imgW="787320" imgH="177480" progId="Equation.3">
                  <p:embed/>
                </p:oleObj>
              </mc:Choice>
              <mc:Fallback>
                <p:oleObj name="Equation" r:id="rId23" imgW="787320" imgH="17748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45325" y="4038600"/>
                        <a:ext cx="19859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300" name="Object 20"/>
          <p:cNvGraphicFramePr>
            <a:graphicFrameLocks noChangeAspect="1"/>
          </p:cNvGraphicFramePr>
          <p:nvPr/>
        </p:nvGraphicFramePr>
        <p:xfrm>
          <a:off x="7526338" y="4572000"/>
          <a:ext cx="1249362" cy="447675"/>
        </p:xfrm>
        <a:graphic>
          <a:graphicData uri="http://schemas.openxmlformats.org/presentationml/2006/ole">
            <mc:AlternateContent xmlns:mc="http://schemas.openxmlformats.org/markup-compatibility/2006">
              <mc:Choice xmlns:v="urn:schemas-microsoft-com:vml" Requires="v">
                <p:oleObj spid="_x0000_s1061" name="Equation" r:id="rId25" imgW="495000" imgH="177480" progId="Equation.3">
                  <p:embed/>
                </p:oleObj>
              </mc:Choice>
              <mc:Fallback>
                <p:oleObj name="Equation" r:id="rId25" imgW="495000" imgH="1774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526338" y="4572000"/>
                        <a:ext cx="12493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301" name="Text Box 21"/>
          <p:cNvSpPr txBox="1">
            <a:spLocks noChangeArrowheads="1"/>
          </p:cNvSpPr>
          <p:nvPr/>
        </p:nvSpPr>
        <p:spPr bwMode="auto">
          <a:xfrm>
            <a:off x="6781800" y="5181600"/>
            <a:ext cx="21336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dirty="0">
                <a:latin typeface="Tahoma" pitchFamily="34" charset="0"/>
              </a:rPr>
              <a:t>TRUE – this is a proportion</a:t>
            </a:r>
          </a:p>
        </p:txBody>
      </p:sp>
    </p:spTree>
    <p:extLst>
      <p:ext uri="{BB962C8B-B14F-4D97-AF65-F5344CB8AC3E}">
        <p14:creationId xmlns:p14="http://schemas.microsoft.com/office/powerpoint/2010/main" val="1285124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7286"/>
                                        </p:tgtEl>
                                        <p:attrNameLst>
                                          <p:attrName>style.visibility</p:attrName>
                                        </p:attrNameLst>
                                      </p:cBhvr>
                                      <p:to>
                                        <p:strVal val="visible"/>
                                      </p:to>
                                    </p:set>
                                    <p:anim calcmode="lin" valueType="num">
                                      <p:cBhvr additive="base">
                                        <p:cTn id="7" dur="500" fill="hold"/>
                                        <p:tgtEl>
                                          <p:spTgt spid="97286"/>
                                        </p:tgtEl>
                                        <p:attrNameLst>
                                          <p:attrName>ppt_x</p:attrName>
                                        </p:attrNameLst>
                                      </p:cBhvr>
                                      <p:tavLst>
                                        <p:tav tm="0">
                                          <p:val>
                                            <p:strVal val="1+#ppt_w/2"/>
                                          </p:val>
                                        </p:tav>
                                        <p:tav tm="100000">
                                          <p:val>
                                            <p:strVal val="#ppt_x"/>
                                          </p:val>
                                        </p:tav>
                                      </p:tavLst>
                                    </p:anim>
                                    <p:anim calcmode="lin" valueType="num">
                                      <p:cBhvr additive="base">
                                        <p:cTn id="8" dur="500" fill="hold"/>
                                        <p:tgtEl>
                                          <p:spTgt spid="972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7290"/>
                                        </p:tgtEl>
                                        <p:attrNameLst>
                                          <p:attrName>style.visibility</p:attrName>
                                        </p:attrNameLst>
                                      </p:cBhvr>
                                      <p:to>
                                        <p:strVal val="visible"/>
                                      </p:to>
                                    </p:set>
                                    <p:anim calcmode="lin" valueType="num">
                                      <p:cBhvr additive="base">
                                        <p:cTn id="13" dur="500" fill="hold"/>
                                        <p:tgtEl>
                                          <p:spTgt spid="97290"/>
                                        </p:tgtEl>
                                        <p:attrNameLst>
                                          <p:attrName>ppt_x</p:attrName>
                                        </p:attrNameLst>
                                      </p:cBhvr>
                                      <p:tavLst>
                                        <p:tav tm="0">
                                          <p:val>
                                            <p:strVal val="#ppt_x"/>
                                          </p:val>
                                        </p:tav>
                                        <p:tav tm="100000">
                                          <p:val>
                                            <p:strVal val="#ppt_x"/>
                                          </p:val>
                                        </p:tav>
                                      </p:tavLst>
                                    </p:anim>
                                    <p:anim calcmode="lin" valueType="num">
                                      <p:cBhvr additive="base">
                                        <p:cTn id="14" dur="500" fill="hold"/>
                                        <p:tgtEl>
                                          <p:spTgt spid="9729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7291"/>
                                        </p:tgtEl>
                                        <p:attrNameLst>
                                          <p:attrName>style.visibility</p:attrName>
                                        </p:attrNameLst>
                                      </p:cBhvr>
                                      <p:to>
                                        <p:strVal val="visible"/>
                                      </p:to>
                                    </p:set>
                                    <p:anim calcmode="lin" valueType="num">
                                      <p:cBhvr additive="base">
                                        <p:cTn id="19" dur="500" fill="hold"/>
                                        <p:tgtEl>
                                          <p:spTgt spid="97291"/>
                                        </p:tgtEl>
                                        <p:attrNameLst>
                                          <p:attrName>ppt_x</p:attrName>
                                        </p:attrNameLst>
                                      </p:cBhvr>
                                      <p:tavLst>
                                        <p:tav tm="0">
                                          <p:val>
                                            <p:strVal val="#ppt_x"/>
                                          </p:val>
                                        </p:tav>
                                        <p:tav tm="100000">
                                          <p:val>
                                            <p:strVal val="#ppt_x"/>
                                          </p:val>
                                        </p:tav>
                                      </p:tavLst>
                                    </p:anim>
                                    <p:anim calcmode="lin" valueType="num">
                                      <p:cBhvr additive="base">
                                        <p:cTn id="20" dur="500" fill="hold"/>
                                        <p:tgtEl>
                                          <p:spTgt spid="9729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97292"/>
                                        </p:tgtEl>
                                        <p:attrNameLst>
                                          <p:attrName>style.visibility</p:attrName>
                                        </p:attrNameLst>
                                      </p:cBhvr>
                                      <p:to>
                                        <p:strVal val="visible"/>
                                      </p:to>
                                    </p:set>
                                    <p:animEffect transition="in" filter="box(in)">
                                      <p:cBhvr>
                                        <p:cTn id="25" dur="500"/>
                                        <p:tgtEl>
                                          <p:spTgt spid="9729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97287"/>
                                        </p:tgtEl>
                                        <p:attrNameLst>
                                          <p:attrName>style.visibility</p:attrName>
                                        </p:attrNameLst>
                                      </p:cBhvr>
                                      <p:to>
                                        <p:strVal val="visible"/>
                                      </p:to>
                                    </p:set>
                                    <p:anim calcmode="lin" valueType="num">
                                      <p:cBhvr additive="base">
                                        <p:cTn id="30" dur="500" fill="hold"/>
                                        <p:tgtEl>
                                          <p:spTgt spid="97287"/>
                                        </p:tgtEl>
                                        <p:attrNameLst>
                                          <p:attrName>ppt_x</p:attrName>
                                        </p:attrNameLst>
                                      </p:cBhvr>
                                      <p:tavLst>
                                        <p:tav tm="0">
                                          <p:val>
                                            <p:strVal val="1+#ppt_w/2"/>
                                          </p:val>
                                        </p:tav>
                                        <p:tav tm="100000">
                                          <p:val>
                                            <p:strVal val="#ppt_x"/>
                                          </p:val>
                                        </p:tav>
                                      </p:tavLst>
                                    </p:anim>
                                    <p:anim calcmode="lin" valueType="num">
                                      <p:cBhvr additive="base">
                                        <p:cTn id="31" dur="500" fill="hold"/>
                                        <p:tgtEl>
                                          <p:spTgt spid="97287"/>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97293"/>
                                        </p:tgtEl>
                                        <p:attrNameLst>
                                          <p:attrName>style.visibility</p:attrName>
                                        </p:attrNameLst>
                                      </p:cBhvr>
                                      <p:to>
                                        <p:strVal val="visible"/>
                                      </p:to>
                                    </p:set>
                                    <p:anim calcmode="lin" valueType="num">
                                      <p:cBhvr additive="base">
                                        <p:cTn id="36" dur="500" fill="hold"/>
                                        <p:tgtEl>
                                          <p:spTgt spid="97293"/>
                                        </p:tgtEl>
                                        <p:attrNameLst>
                                          <p:attrName>ppt_x</p:attrName>
                                        </p:attrNameLst>
                                      </p:cBhvr>
                                      <p:tavLst>
                                        <p:tav tm="0">
                                          <p:val>
                                            <p:strVal val="#ppt_x"/>
                                          </p:val>
                                        </p:tav>
                                        <p:tav tm="100000">
                                          <p:val>
                                            <p:strVal val="#ppt_x"/>
                                          </p:val>
                                        </p:tav>
                                      </p:tavLst>
                                    </p:anim>
                                    <p:anim calcmode="lin" valueType="num">
                                      <p:cBhvr additive="base">
                                        <p:cTn id="37" dur="500" fill="hold"/>
                                        <p:tgtEl>
                                          <p:spTgt spid="97293"/>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97294"/>
                                        </p:tgtEl>
                                        <p:attrNameLst>
                                          <p:attrName>style.visibility</p:attrName>
                                        </p:attrNameLst>
                                      </p:cBhvr>
                                      <p:to>
                                        <p:strVal val="visible"/>
                                      </p:to>
                                    </p:set>
                                    <p:anim calcmode="lin" valueType="num">
                                      <p:cBhvr additive="base">
                                        <p:cTn id="42" dur="500" fill="hold"/>
                                        <p:tgtEl>
                                          <p:spTgt spid="97294"/>
                                        </p:tgtEl>
                                        <p:attrNameLst>
                                          <p:attrName>ppt_x</p:attrName>
                                        </p:attrNameLst>
                                      </p:cBhvr>
                                      <p:tavLst>
                                        <p:tav tm="0">
                                          <p:val>
                                            <p:strVal val="#ppt_x"/>
                                          </p:val>
                                        </p:tav>
                                        <p:tav tm="100000">
                                          <p:val>
                                            <p:strVal val="#ppt_x"/>
                                          </p:val>
                                        </p:tav>
                                      </p:tavLst>
                                    </p:anim>
                                    <p:anim calcmode="lin" valueType="num">
                                      <p:cBhvr additive="base">
                                        <p:cTn id="43" dur="500" fill="hold"/>
                                        <p:tgtEl>
                                          <p:spTgt spid="97294"/>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97295"/>
                                        </p:tgtEl>
                                        <p:attrNameLst>
                                          <p:attrName>style.visibility</p:attrName>
                                        </p:attrNameLst>
                                      </p:cBhvr>
                                      <p:to>
                                        <p:strVal val="visible"/>
                                      </p:to>
                                    </p:set>
                                    <p:animEffect transition="in" filter="box(in)">
                                      <p:cBhvr>
                                        <p:cTn id="48" dur="500"/>
                                        <p:tgtEl>
                                          <p:spTgt spid="9729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nodeType="clickEffect">
                                  <p:stCondLst>
                                    <p:cond delay="0"/>
                                  </p:stCondLst>
                                  <p:childTnLst>
                                    <p:set>
                                      <p:cBhvr>
                                        <p:cTn id="52" dur="1" fill="hold">
                                          <p:stCondLst>
                                            <p:cond delay="0"/>
                                          </p:stCondLst>
                                        </p:cTn>
                                        <p:tgtEl>
                                          <p:spTgt spid="97288"/>
                                        </p:tgtEl>
                                        <p:attrNameLst>
                                          <p:attrName>style.visibility</p:attrName>
                                        </p:attrNameLst>
                                      </p:cBhvr>
                                      <p:to>
                                        <p:strVal val="visible"/>
                                      </p:to>
                                    </p:set>
                                    <p:anim calcmode="lin" valueType="num">
                                      <p:cBhvr additive="base">
                                        <p:cTn id="53" dur="500" fill="hold"/>
                                        <p:tgtEl>
                                          <p:spTgt spid="97288"/>
                                        </p:tgtEl>
                                        <p:attrNameLst>
                                          <p:attrName>ppt_x</p:attrName>
                                        </p:attrNameLst>
                                      </p:cBhvr>
                                      <p:tavLst>
                                        <p:tav tm="0">
                                          <p:val>
                                            <p:strVal val="1+#ppt_w/2"/>
                                          </p:val>
                                        </p:tav>
                                        <p:tav tm="100000">
                                          <p:val>
                                            <p:strVal val="#ppt_x"/>
                                          </p:val>
                                        </p:tav>
                                      </p:tavLst>
                                    </p:anim>
                                    <p:anim calcmode="lin" valueType="num">
                                      <p:cBhvr additive="base">
                                        <p:cTn id="54" dur="500" fill="hold"/>
                                        <p:tgtEl>
                                          <p:spTgt spid="97288"/>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97296"/>
                                        </p:tgtEl>
                                        <p:attrNameLst>
                                          <p:attrName>style.visibility</p:attrName>
                                        </p:attrNameLst>
                                      </p:cBhvr>
                                      <p:to>
                                        <p:strVal val="visible"/>
                                      </p:to>
                                    </p:set>
                                    <p:anim calcmode="lin" valueType="num">
                                      <p:cBhvr additive="base">
                                        <p:cTn id="59" dur="500" fill="hold"/>
                                        <p:tgtEl>
                                          <p:spTgt spid="97296"/>
                                        </p:tgtEl>
                                        <p:attrNameLst>
                                          <p:attrName>ppt_x</p:attrName>
                                        </p:attrNameLst>
                                      </p:cBhvr>
                                      <p:tavLst>
                                        <p:tav tm="0">
                                          <p:val>
                                            <p:strVal val="#ppt_x"/>
                                          </p:val>
                                        </p:tav>
                                        <p:tav tm="100000">
                                          <p:val>
                                            <p:strVal val="#ppt_x"/>
                                          </p:val>
                                        </p:tav>
                                      </p:tavLst>
                                    </p:anim>
                                    <p:anim calcmode="lin" valueType="num">
                                      <p:cBhvr additive="base">
                                        <p:cTn id="60" dur="500" fill="hold"/>
                                        <p:tgtEl>
                                          <p:spTgt spid="97296"/>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97297"/>
                                        </p:tgtEl>
                                        <p:attrNameLst>
                                          <p:attrName>style.visibility</p:attrName>
                                        </p:attrNameLst>
                                      </p:cBhvr>
                                      <p:to>
                                        <p:strVal val="visible"/>
                                      </p:to>
                                    </p:set>
                                    <p:anim calcmode="lin" valueType="num">
                                      <p:cBhvr additive="base">
                                        <p:cTn id="65" dur="500" fill="hold"/>
                                        <p:tgtEl>
                                          <p:spTgt spid="97297"/>
                                        </p:tgtEl>
                                        <p:attrNameLst>
                                          <p:attrName>ppt_x</p:attrName>
                                        </p:attrNameLst>
                                      </p:cBhvr>
                                      <p:tavLst>
                                        <p:tav tm="0">
                                          <p:val>
                                            <p:strVal val="#ppt_x"/>
                                          </p:val>
                                        </p:tav>
                                        <p:tav tm="100000">
                                          <p:val>
                                            <p:strVal val="#ppt_x"/>
                                          </p:val>
                                        </p:tav>
                                      </p:tavLst>
                                    </p:anim>
                                    <p:anim calcmode="lin" valueType="num">
                                      <p:cBhvr additive="base">
                                        <p:cTn id="66" dur="500" fill="hold"/>
                                        <p:tgtEl>
                                          <p:spTgt spid="97297"/>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97298"/>
                                        </p:tgtEl>
                                        <p:attrNameLst>
                                          <p:attrName>style.visibility</p:attrName>
                                        </p:attrNameLst>
                                      </p:cBhvr>
                                      <p:to>
                                        <p:strVal val="visible"/>
                                      </p:to>
                                    </p:set>
                                    <p:animEffect transition="in" filter="box(in)">
                                      <p:cBhvr>
                                        <p:cTn id="71" dur="500"/>
                                        <p:tgtEl>
                                          <p:spTgt spid="9729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nodeType="clickEffect">
                                  <p:stCondLst>
                                    <p:cond delay="0"/>
                                  </p:stCondLst>
                                  <p:childTnLst>
                                    <p:set>
                                      <p:cBhvr>
                                        <p:cTn id="75" dur="1" fill="hold">
                                          <p:stCondLst>
                                            <p:cond delay="0"/>
                                          </p:stCondLst>
                                        </p:cTn>
                                        <p:tgtEl>
                                          <p:spTgt spid="97289"/>
                                        </p:tgtEl>
                                        <p:attrNameLst>
                                          <p:attrName>style.visibility</p:attrName>
                                        </p:attrNameLst>
                                      </p:cBhvr>
                                      <p:to>
                                        <p:strVal val="visible"/>
                                      </p:to>
                                    </p:set>
                                    <p:anim calcmode="lin" valueType="num">
                                      <p:cBhvr additive="base">
                                        <p:cTn id="76" dur="500" fill="hold"/>
                                        <p:tgtEl>
                                          <p:spTgt spid="97289"/>
                                        </p:tgtEl>
                                        <p:attrNameLst>
                                          <p:attrName>ppt_x</p:attrName>
                                        </p:attrNameLst>
                                      </p:cBhvr>
                                      <p:tavLst>
                                        <p:tav tm="0">
                                          <p:val>
                                            <p:strVal val="1+#ppt_w/2"/>
                                          </p:val>
                                        </p:tav>
                                        <p:tav tm="100000">
                                          <p:val>
                                            <p:strVal val="#ppt_x"/>
                                          </p:val>
                                        </p:tav>
                                      </p:tavLst>
                                    </p:anim>
                                    <p:anim calcmode="lin" valueType="num">
                                      <p:cBhvr additive="base">
                                        <p:cTn id="77" dur="500" fill="hold"/>
                                        <p:tgtEl>
                                          <p:spTgt spid="97289"/>
                                        </p:tgtEl>
                                        <p:attrNameLst>
                                          <p:attrName>ppt_y</p:attrName>
                                        </p:attrNameLst>
                                      </p:cBhvr>
                                      <p:tavLst>
                                        <p:tav tm="0">
                                          <p:val>
                                            <p:strVal val="#ppt_y"/>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nodeType="clickEffect">
                                  <p:stCondLst>
                                    <p:cond delay="0"/>
                                  </p:stCondLst>
                                  <p:childTnLst>
                                    <p:set>
                                      <p:cBhvr>
                                        <p:cTn id="81" dur="1" fill="hold">
                                          <p:stCondLst>
                                            <p:cond delay="0"/>
                                          </p:stCondLst>
                                        </p:cTn>
                                        <p:tgtEl>
                                          <p:spTgt spid="97299"/>
                                        </p:tgtEl>
                                        <p:attrNameLst>
                                          <p:attrName>style.visibility</p:attrName>
                                        </p:attrNameLst>
                                      </p:cBhvr>
                                      <p:to>
                                        <p:strVal val="visible"/>
                                      </p:to>
                                    </p:set>
                                    <p:anim calcmode="lin" valueType="num">
                                      <p:cBhvr additive="base">
                                        <p:cTn id="82" dur="500" fill="hold"/>
                                        <p:tgtEl>
                                          <p:spTgt spid="97299"/>
                                        </p:tgtEl>
                                        <p:attrNameLst>
                                          <p:attrName>ppt_x</p:attrName>
                                        </p:attrNameLst>
                                      </p:cBhvr>
                                      <p:tavLst>
                                        <p:tav tm="0">
                                          <p:val>
                                            <p:strVal val="#ppt_x"/>
                                          </p:val>
                                        </p:tav>
                                        <p:tav tm="100000">
                                          <p:val>
                                            <p:strVal val="#ppt_x"/>
                                          </p:val>
                                        </p:tav>
                                      </p:tavLst>
                                    </p:anim>
                                    <p:anim calcmode="lin" valueType="num">
                                      <p:cBhvr additive="base">
                                        <p:cTn id="83" dur="500" fill="hold"/>
                                        <p:tgtEl>
                                          <p:spTgt spid="97299"/>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97300"/>
                                        </p:tgtEl>
                                        <p:attrNameLst>
                                          <p:attrName>style.visibility</p:attrName>
                                        </p:attrNameLst>
                                      </p:cBhvr>
                                      <p:to>
                                        <p:strVal val="visible"/>
                                      </p:to>
                                    </p:set>
                                    <p:anim calcmode="lin" valueType="num">
                                      <p:cBhvr additive="base">
                                        <p:cTn id="88" dur="500" fill="hold"/>
                                        <p:tgtEl>
                                          <p:spTgt spid="97300"/>
                                        </p:tgtEl>
                                        <p:attrNameLst>
                                          <p:attrName>ppt_x</p:attrName>
                                        </p:attrNameLst>
                                      </p:cBhvr>
                                      <p:tavLst>
                                        <p:tav tm="0">
                                          <p:val>
                                            <p:strVal val="#ppt_x"/>
                                          </p:val>
                                        </p:tav>
                                        <p:tav tm="100000">
                                          <p:val>
                                            <p:strVal val="#ppt_x"/>
                                          </p:val>
                                        </p:tav>
                                      </p:tavLst>
                                    </p:anim>
                                    <p:anim calcmode="lin" valueType="num">
                                      <p:cBhvr additive="base">
                                        <p:cTn id="89" dur="500" fill="hold"/>
                                        <p:tgtEl>
                                          <p:spTgt spid="97300"/>
                                        </p:tgtEl>
                                        <p:attrNameLst>
                                          <p:attrName>ppt_y</p:attrName>
                                        </p:attrNameLst>
                                      </p:cBhvr>
                                      <p:tavLst>
                                        <p:tav tm="0">
                                          <p:val>
                                            <p:strVal val="1+#ppt_h/2"/>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97301"/>
                                        </p:tgtEl>
                                        <p:attrNameLst>
                                          <p:attrName>style.visibility</p:attrName>
                                        </p:attrNameLst>
                                      </p:cBhvr>
                                      <p:to>
                                        <p:strVal val="visible"/>
                                      </p:to>
                                    </p:set>
                                    <p:animEffect transition="in" filter="box(in)">
                                      <p:cBhvr>
                                        <p:cTn id="94" dur="500"/>
                                        <p:tgtEl>
                                          <p:spTgt spid="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utoUpdateAnimBg="0"/>
      <p:bldP spid="97295" grpId="0" autoUpdateAnimBg="0"/>
      <p:bldP spid="97298" grpId="0" autoUpdateAnimBg="0"/>
      <p:bldP spid="9730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Multiply</a:t>
            </a:r>
            <a:endParaRPr lang="en-US" dirty="0"/>
          </a:p>
        </p:txBody>
      </p:sp>
      <p:sp>
        <p:nvSpPr>
          <p:cNvPr id="3" name="Content Placeholder 2"/>
          <p:cNvSpPr>
            <a:spLocks noGrp="1"/>
          </p:cNvSpPr>
          <p:nvPr>
            <p:ph idx="1"/>
          </p:nvPr>
        </p:nvSpPr>
        <p:spPr/>
        <p:txBody>
          <a:bodyPr/>
          <a:lstStyle/>
          <a:p>
            <a:r>
              <a:rPr lang="en-US" dirty="0" smtClean="0"/>
              <a:t>When you multiply the first number in the first ratio by the second number in the second ration AND you multiply the first number in the second ratio by the second number in the first ratio. </a:t>
            </a:r>
          </a:p>
          <a:p>
            <a:endParaRPr lang="en-US" dirty="0"/>
          </a:p>
        </p:txBody>
      </p:sp>
    </p:spTree>
    <p:extLst>
      <p:ext uri="{BB962C8B-B14F-4D97-AF65-F5344CB8AC3E}">
        <p14:creationId xmlns:p14="http://schemas.microsoft.com/office/powerpoint/2010/main" val="290885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57400"/>
            <a:ext cx="4064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71750"/>
            <a:ext cx="3329517"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377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an Unknown Variable</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524749"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824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a:xfrm>
            <a:off x="1150938" y="617538"/>
            <a:ext cx="7793037" cy="1143000"/>
          </a:xfrm>
          <a:noFill/>
          <a:ln/>
        </p:spPr>
        <p:txBody>
          <a:bodyPr anchor="b"/>
          <a:lstStyle/>
          <a:p>
            <a:r>
              <a:rPr lang="en-US"/>
              <a:t>RATIOS &amp; PROPORTIONS</a:t>
            </a:r>
          </a:p>
        </p:txBody>
      </p:sp>
      <p:sp>
        <p:nvSpPr>
          <p:cNvPr id="98309" name="Text Box 5"/>
          <p:cNvSpPr txBox="1">
            <a:spLocks noChangeArrowheads="1"/>
          </p:cNvSpPr>
          <p:nvPr/>
        </p:nvSpPr>
        <p:spPr bwMode="auto">
          <a:xfrm>
            <a:off x="533400" y="2209800"/>
            <a:ext cx="8610600" cy="94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800">
                <a:latin typeface="Tahoma" pitchFamily="34" charset="0"/>
              </a:rPr>
              <a:t>Find the missing numbers to make the following proportions.</a:t>
            </a:r>
          </a:p>
        </p:txBody>
      </p:sp>
      <p:graphicFrame>
        <p:nvGraphicFramePr>
          <p:cNvPr id="98310" name="Object 6"/>
          <p:cNvGraphicFramePr>
            <a:graphicFrameLocks noChangeAspect="1"/>
          </p:cNvGraphicFramePr>
          <p:nvPr/>
        </p:nvGraphicFramePr>
        <p:xfrm>
          <a:off x="685800" y="3505200"/>
          <a:ext cx="1143000" cy="1079500"/>
        </p:xfrm>
        <a:graphic>
          <a:graphicData uri="http://schemas.openxmlformats.org/presentationml/2006/ole">
            <mc:AlternateContent xmlns:mc="http://schemas.openxmlformats.org/markup-compatibility/2006">
              <mc:Choice xmlns:v="urn:schemas-microsoft-com:vml" Requires="v">
                <p:oleObj spid="_x0000_s2072" name="Equation" r:id="rId3" imgW="457200" imgH="431640" progId="Equation.3">
                  <p:embed/>
                </p:oleObj>
              </mc:Choice>
              <mc:Fallback>
                <p:oleObj name="Equation" r:id="rId3" imgW="4572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505200"/>
                        <a:ext cx="114300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1" name="Object 7"/>
          <p:cNvGraphicFramePr>
            <a:graphicFrameLocks noChangeAspect="1"/>
          </p:cNvGraphicFramePr>
          <p:nvPr/>
        </p:nvGraphicFramePr>
        <p:xfrm>
          <a:off x="152400" y="4572000"/>
          <a:ext cx="1924050" cy="427038"/>
        </p:xfrm>
        <a:graphic>
          <a:graphicData uri="http://schemas.openxmlformats.org/presentationml/2006/ole">
            <mc:AlternateContent xmlns:mc="http://schemas.openxmlformats.org/markup-compatibility/2006">
              <mc:Choice xmlns:v="urn:schemas-microsoft-com:vml" Requires="v">
                <p:oleObj spid="_x0000_s2073" name="Equation" r:id="rId5" imgW="799920" imgH="177480" progId="Equation.3">
                  <p:embed/>
                </p:oleObj>
              </mc:Choice>
              <mc:Fallback>
                <p:oleObj name="Equation" r:id="rId5" imgW="79992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4572000"/>
                        <a:ext cx="192405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2" name="Object 8"/>
          <p:cNvGraphicFramePr>
            <a:graphicFrameLocks noChangeAspect="1"/>
          </p:cNvGraphicFramePr>
          <p:nvPr/>
        </p:nvGraphicFramePr>
        <p:xfrm>
          <a:off x="609600" y="5105400"/>
          <a:ext cx="1192213" cy="427038"/>
        </p:xfrm>
        <a:graphic>
          <a:graphicData uri="http://schemas.openxmlformats.org/presentationml/2006/ole">
            <mc:AlternateContent xmlns:mc="http://schemas.openxmlformats.org/markup-compatibility/2006">
              <mc:Choice xmlns:v="urn:schemas-microsoft-com:vml" Requires="v">
                <p:oleObj spid="_x0000_s2074" name="Equation" r:id="rId7" imgW="495000" imgH="177480" progId="Equation.3">
                  <p:embed/>
                </p:oleObj>
              </mc:Choice>
              <mc:Fallback>
                <p:oleObj name="Equation" r:id="rId7" imgW="49500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105400"/>
                        <a:ext cx="1192213"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3" name="Line 9"/>
          <p:cNvSpPr>
            <a:spLocks noChangeShapeType="1"/>
          </p:cNvSpPr>
          <p:nvPr/>
        </p:nvSpPr>
        <p:spPr bwMode="auto">
          <a:xfrm>
            <a:off x="685800" y="55626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14" name="Line 10"/>
          <p:cNvSpPr>
            <a:spLocks noChangeShapeType="1"/>
          </p:cNvSpPr>
          <p:nvPr/>
        </p:nvSpPr>
        <p:spPr bwMode="auto">
          <a:xfrm>
            <a:off x="1371600" y="5562600"/>
            <a:ext cx="4572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98315" name="Object 11"/>
          <p:cNvGraphicFramePr>
            <a:graphicFrameLocks noChangeAspect="1"/>
          </p:cNvGraphicFramePr>
          <p:nvPr/>
        </p:nvGraphicFramePr>
        <p:xfrm>
          <a:off x="838200" y="6172200"/>
          <a:ext cx="855663" cy="427038"/>
        </p:xfrm>
        <a:graphic>
          <a:graphicData uri="http://schemas.openxmlformats.org/presentationml/2006/ole">
            <mc:AlternateContent xmlns:mc="http://schemas.openxmlformats.org/markup-compatibility/2006">
              <mc:Choice xmlns:v="urn:schemas-microsoft-com:vml" Requires="v">
                <p:oleObj spid="_x0000_s2075" name="Equation" r:id="rId9" imgW="355320" imgH="177480" progId="Equation.3">
                  <p:embed/>
                </p:oleObj>
              </mc:Choice>
              <mc:Fallback>
                <p:oleObj name="Equation" r:id="rId9" imgW="355320" imgH="177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6172200"/>
                        <a:ext cx="855663"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6" name="Text Box 12"/>
          <p:cNvSpPr txBox="1">
            <a:spLocks noChangeArrowheads="1"/>
          </p:cNvSpPr>
          <p:nvPr/>
        </p:nvSpPr>
        <p:spPr bwMode="auto">
          <a:xfrm>
            <a:off x="685800" y="5638800"/>
            <a:ext cx="14478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600">
                <a:latin typeface="Tahoma" pitchFamily="34" charset="0"/>
              </a:rPr>
              <a:t>9     9</a:t>
            </a:r>
          </a:p>
        </p:txBody>
      </p:sp>
      <p:sp>
        <p:nvSpPr>
          <p:cNvPr id="98317" name="Rectangle 13"/>
          <p:cNvSpPr>
            <a:spLocks noChangeArrowheads="1"/>
          </p:cNvSpPr>
          <p:nvPr/>
        </p:nvSpPr>
        <p:spPr bwMode="auto">
          <a:xfrm>
            <a:off x="762000" y="4114800"/>
            <a:ext cx="2286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8318" name="Object 14"/>
          <p:cNvGraphicFramePr>
            <a:graphicFrameLocks noChangeAspect="1"/>
          </p:cNvGraphicFramePr>
          <p:nvPr/>
        </p:nvGraphicFramePr>
        <p:xfrm>
          <a:off x="3733800" y="3629025"/>
          <a:ext cx="1143000" cy="984250"/>
        </p:xfrm>
        <a:graphic>
          <a:graphicData uri="http://schemas.openxmlformats.org/presentationml/2006/ole">
            <mc:AlternateContent xmlns:mc="http://schemas.openxmlformats.org/markup-compatibility/2006">
              <mc:Choice xmlns:v="urn:schemas-microsoft-com:vml" Requires="v">
                <p:oleObj spid="_x0000_s2076" name="Equation" r:id="rId11" imgW="457200" imgH="393480" progId="Equation.3">
                  <p:embed/>
                </p:oleObj>
              </mc:Choice>
              <mc:Fallback>
                <p:oleObj name="Equation" r:id="rId11" imgW="45720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33800" y="3629025"/>
                        <a:ext cx="1143000"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9" name="Rectangle 15"/>
          <p:cNvSpPr>
            <a:spLocks noChangeArrowheads="1"/>
          </p:cNvSpPr>
          <p:nvPr/>
        </p:nvSpPr>
        <p:spPr bwMode="auto">
          <a:xfrm>
            <a:off x="3810000" y="3733800"/>
            <a:ext cx="2286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8320" name="Object 16"/>
          <p:cNvGraphicFramePr>
            <a:graphicFrameLocks noChangeAspect="1"/>
          </p:cNvGraphicFramePr>
          <p:nvPr/>
        </p:nvGraphicFramePr>
        <p:xfrm>
          <a:off x="3276600" y="4648200"/>
          <a:ext cx="1924050" cy="427038"/>
        </p:xfrm>
        <a:graphic>
          <a:graphicData uri="http://schemas.openxmlformats.org/presentationml/2006/ole">
            <mc:AlternateContent xmlns:mc="http://schemas.openxmlformats.org/markup-compatibility/2006">
              <mc:Choice xmlns:v="urn:schemas-microsoft-com:vml" Requires="v">
                <p:oleObj spid="_x0000_s2077" name="Equation" r:id="rId13" imgW="799920" imgH="177480" progId="Equation.3">
                  <p:embed/>
                </p:oleObj>
              </mc:Choice>
              <mc:Fallback>
                <p:oleObj name="Equation" r:id="rId13" imgW="79992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76600" y="4648200"/>
                        <a:ext cx="192405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21" name="Object 17"/>
          <p:cNvGraphicFramePr>
            <a:graphicFrameLocks noChangeAspect="1"/>
          </p:cNvGraphicFramePr>
          <p:nvPr/>
        </p:nvGraphicFramePr>
        <p:xfrm>
          <a:off x="3505200" y="5029200"/>
          <a:ext cx="1447800" cy="455613"/>
        </p:xfrm>
        <a:graphic>
          <a:graphicData uri="http://schemas.openxmlformats.org/presentationml/2006/ole">
            <mc:AlternateContent xmlns:mc="http://schemas.openxmlformats.org/markup-compatibility/2006">
              <mc:Choice xmlns:v="urn:schemas-microsoft-com:vml" Requires="v">
                <p:oleObj spid="_x0000_s2078" name="Equation" r:id="rId15" imgW="571320" imgH="177480" progId="Equation.3">
                  <p:embed/>
                </p:oleObj>
              </mc:Choice>
              <mc:Fallback>
                <p:oleObj name="Equation" r:id="rId15" imgW="571320" imgH="177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05200" y="5029200"/>
                        <a:ext cx="1447800"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22" name="Line 18"/>
          <p:cNvSpPr>
            <a:spLocks noChangeShapeType="1"/>
          </p:cNvSpPr>
          <p:nvPr/>
        </p:nvSpPr>
        <p:spPr bwMode="auto">
          <a:xfrm>
            <a:off x="3505200" y="5410200"/>
            <a:ext cx="533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23" name="Line 19"/>
          <p:cNvSpPr>
            <a:spLocks noChangeShapeType="1"/>
          </p:cNvSpPr>
          <p:nvPr/>
        </p:nvSpPr>
        <p:spPr bwMode="auto">
          <a:xfrm>
            <a:off x="4495800" y="5410200"/>
            <a:ext cx="4572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24" name="Text Box 20"/>
          <p:cNvSpPr txBox="1">
            <a:spLocks noChangeArrowheads="1"/>
          </p:cNvSpPr>
          <p:nvPr/>
        </p:nvSpPr>
        <p:spPr bwMode="auto">
          <a:xfrm>
            <a:off x="3505200" y="5486400"/>
            <a:ext cx="14478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600">
                <a:latin typeface="Tahoma" pitchFamily="34" charset="0"/>
              </a:rPr>
              <a:t>10     10</a:t>
            </a:r>
          </a:p>
        </p:txBody>
      </p:sp>
      <p:graphicFrame>
        <p:nvGraphicFramePr>
          <p:cNvPr id="98325" name="Object 21"/>
          <p:cNvGraphicFramePr>
            <a:graphicFrameLocks noChangeAspect="1"/>
          </p:cNvGraphicFramePr>
          <p:nvPr/>
        </p:nvGraphicFramePr>
        <p:xfrm>
          <a:off x="3886200" y="6019800"/>
          <a:ext cx="855663" cy="427038"/>
        </p:xfrm>
        <a:graphic>
          <a:graphicData uri="http://schemas.openxmlformats.org/presentationml/2006/ole">
            <mc:AlternateContent xmlns:mc="http://schemas.openxmlformats.org/markup-compatibility/2006">
              <mc:Choice xmlns:v="urn:schemas-microsoft-com:vml" Requires="v">
                <p:oleObj spid="_x0000_s2079" name="Equation" r:id="rId17" imgW="355320" imgH="177480" progId="Equation.3">
                  <p:embed/>
                </p:oleObj>
              </mc:Choice>
              <mc:Fallback>
                <p:oleObj name="Equation" r:id="rId17" imgW="35532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86200" y="6019800"/>
                        <a:ext cx="855663"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26" name="Object 22"/>
          <p:cNvGraphicFramePr>
            <a:graphicFrameLocks noChangeAspect="1"/>
          </p:cNvGraphicFramePr>
          <p:nvPr/>
        </p:nvGraphicFramePr>
        <p:xfrm>
          <a:off x="6540500" y="3609975"/>
          <a:ext cx="1778000" cy="1079500"/>
        </p:xfrm>
        <a:graphic>
          <a:graphicData uri="http://schemas.openxmlformats.org/presentationml/2006/ole">
            <mc:AlternateContent xmlns:mc="http://schemas.openxmlformats.org/markup-compatibility/2006">
              <mc:Choice xmlns:v="urn:schemas-microsoft-com:vml" Requires="v">
                <p:oleObj spid="_x0000_s2080" name="Equation" r:id="rId19" imgW="711000" imgH="431640" progId="Equation.3">
                  <p:embed/>
                </p:oleObj>
              </mc:Choice>
              <mc:Fallback>
                <p:oleObj name="Equation" r:id="rId19" imgW="711000" imgH="431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40500" y="3609975"/>
                        <a:ext cx="177800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27" name="Rectangle 23"/>
          <p:cNvSpPr>
            <a:spLocks noChangeArrowheads="1"/>
          </p:cNvSpPr>
          <p:nvPr/>
        </p:nvSpPr>
        <p:spPr bwMode="auto">
          <a:xfrm>
            <a:off x="8001000" y="4191000"/>
            <a:ext cx="2286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8" name="Line 24"/>
          <p:cNvSpPr>
            <a:spLocks noChangeShapeType="1"/>
          </p:cNvSpPr>
          <p:nvPr/>
        </p:nvSpPr>
        <p:spPr bwMode="auto">
          <a:xfrm>
            <a:off x="7239000" y="3657600"/>
            <a:ext cx="381000" cy="990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8329" name="Line 25"/>
          <p:cNvSpPr>
            <a:spLocks noChangeShapeType="1"/>
          </p:cNvSpPr>
          <p:nvPr/>
        </p:nvSpPr>
        <p:spPr bwMode="auto">
          <a:xfrm flipH="1">
            <a:off x="7239000" y="3657600"/>
            <a:ext cx="381000" cy="990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98330" name="Object 26"/>
          <p:cNvGraphicFramePr>
            <a:graphicFrameLocks noChangeAspect="1"/>
          </p:cNvGraphicFramePr>
          <p:nvPr/>
        </p:nvGraphicFramePr>
        <p:xfrm>
          <a:off x="6705600" y="4724400"/>
          <a:ext cx="1711325" cy="427038"/>
        </p:xfrm>
        <a:graphic>
          <a:graphicData uri="http://schemas.openxmlformats.org/presentationml/2006/ole">
            <mc:AlternateContent xmlns:mc="http://schemas.openxmlformats.org/markup-compatibility/2006">
              <mc:Choice xmlns:v="urn:schemas-microsoft-com:vml" Requires="v">
                <p:oleObj spid="_x0000_s2081" name="Equation" r:id="rId21" imgW="711000" imgH="177480" progId="Equation.3">
                  <p:embed/>
                </p:oleObj>
              </mc:Choice>
              <mc:Fallback>
                <p:oleObj name="Equation" r:id="rId21" imgW="71100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705600" y="4724400"/>
                        <a:ext cx="1711325"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31" name="Object 27"/>
          <p:cNvGraphicFramePr>
            <a:graphicFrameLocks noChangeAspect="1"/>
          </p:cNvGraphicFramePr>
          <p:nvPr/>
        </p:nvGraphicFramePr>
        <p:xfrm>
          <a:off x="6958013" y="5181600"/>
          <a:ext cx="1093787" cy="455613"/>
        </p:xfrm>
        <a:graphic>
          <a:graphicData uri="http://schemas.openxmlformats.org/presentationml/2006/ole">
            <mc:AlternateContent xmlns:mc="http://schemas.openxmlformats.org/markup-compatibility/2006">
              <mc:Choice xmlns:v="urn:schemas-microsoft-com:vml" Requires="v">
                <p:oleObj spid="_x0000_s2082" name="Equation" r:id="rId23" imgW="431640" imgH="177480" progId="Equation.3">
                  <p:embed/>
                </p:oleObj>
              </mc:Choice>
              <mc:Fallback>
                <p:oleObj name="Equation" r:id="rId23" imgW="431640" imgH="17748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958013" y="5181600"/>
                        <a:ext cx="1093787"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48346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8311"/>
                                        </p:tgtEl>
                                        <p:attrNameLst>
                                          <p:attrName>style.visibility</p:attrName>
                                        </p:attrNameLst>
                                      </p:cBhvr>
                                      <p:to>
                                        <p:strVal val="visible"/>
                                      </p:to>
                                    </p:set>
                                    <p:anim calcmode="lin" valueType="num">
                                      <p:cBhvr additive="base">
                                        <p:cTn id="7" dur="500" fill="hold"/>
                                        <p:tgtEl>
                                          <p:spTgt spid="98311"/>
                                        </p:tgtEl>
                                        <p:attrNameLst>
                                          <p:attrName>ppt_x</p:attrName>
                                        </p:attrNameLst>
                                      </p:cBhvr>
                                      <p:tavLst>
                                        <p:tav tm="0">
                                          <p:val>
                                            <p:strVal val="#ppt_x"/>
                                          </p:val>
                                        </p:tav>
                                        <p:tav tm="100000">
                                          <p:val>
                                            <p:strVal val="#ppt_x"/>
                                          </p:val>
                                        </p:tav>
                                      </p:tavLst>
                                    </p:anim>
                                    <p:anim calcmode="lin" valueType="num">
                                      <p:cBhvr additive="base">
                                        <p:cTn id="8" dur="500" fill="hold"/>
                                        <p:tgtEl>
                                          <p:spTgt spid="983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8312"/>
                                        </p:tgtEl>
                                        <p:attrNameLst>
                                          <p:attrName>style.visibility</p:attrName>
                                        </p:attrNameLst>
                                      </p:cBhvr>
                                      <p:to>
                                        <p:strVal val="visible"/>
                                      </p:to>
                                    </p:set>
                                    <p:anim calcmode="lin" valueType="num">
                                      <p:cBhvr additive="base">
                                        <p:cTn id="13" dur="500" fill="hold"/>
                                        <p:tgtEl>
                                          <p:spTgt spid="98312"/>
                                        </p:tgtEl>
                                        <p:attrNameLst>
                                          <p:attrName>ppt_x</p:attrName>
                                        </p:attrNameLst>
                                      </p:cBhvr>
                                      <p:tavLst>
                                        <p:tav tm="0">
                                          <p:val>
                                            <p:strVal val="#ppt_x"/>
                                          </p:val>
                                        </p:tav>
                                        <p:tav tm="100000">
                                          <p:val>
                                            <p:strVal val="#ppt_x"/>
                                          </p:val>
                                        </p:tav>
                                      </p:tavLst>
                                    </p:anim>
                                    <p:anim calcmode="lin" valueType="num">
                                      <p:cBhvr additive="base">
                                        <p:cTn id="14" dur="500" fill="hold"/>
                                        <p:tgtEl>
                                          <p:spTgt spid="983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83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83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8316"/>
                                        </p:tgtEl>
                                        <p:attrNameLst>
                                          <p:attrName>style.visibility</p:attrName>
                                        </p:attrNameLst>
                                      </p:cBhvr>
                                      <p:to>
                                        <p:strVal val="visible"/>
                                      </p:to>
                                    </p:set>
                                    <p:anim calcmode="lin" valueType="num">
                                      <p:cBhvr additive="base">
                                        <p:cTn id="27" dur="500" fill="hold"/>
                                        <p:tgtEl>
                                          <p:spTgt spid="98316"/>
                                        </p:tgtEl>
                                        <p:attrNameLst>
                                          <p:attrName>ppt_x</p:attrName>
                                        </p:attrNameLst>
                                      </p:cBhvr>
                                      <p:tavLst>
                                        <p:tav tm="0">
                                          <p:val>
                                            <p:strVal val="#ppt_x"/>
                                          </p:val>
                                        </p:tav>
                                        <p:tav tm="100000">
                                          <p:val>
                                            <p:strVal val="#ppt_x"/>
                                          </p:val>
                                        </p:tav>
                                      </p:tavLst>
                                    </p:anim>
                                    <p:anim calcmode="lin" valueType="num">
                                      <p:cBhvr additive="base">
                                        <p:cTn id="28" dur="500" fill="hold"/>
                                        <p:tgtEl>
                                          <p:spTgt spid="98316"/>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98315"/>
                                        </p:tgtEl>
                                        <p:attrNameLst>
                                          <p:attrName>style.visibility</p:attrName>
                                        </p:attrNameLst>
                                      </p:cBhvr>
                                      <p:to>
                                        <p:strVal val="visible"/>
                                      </p:to>
                                    </p:set>
                                    <p:animEffect transition="in" filter="box(in)">
                                      <p:cBhvr>
                                        <p:cTn id="33" dur="500"/>
                                        <p:tgtEl>
                                          <p:spTgt spid="983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499"/>
                                          </p:stCondLst>
                                        </p:cTn>
                                        <p:tgtEl>
                                          <p:spTgt spid="98318"/>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9831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98320"/>
                                        </p:tgtEl>
                                        <p:attrNameLst>
                                          <p:attrName>style.visibility</p:attrName>
                                        </p:attrNameLst>
                                      </p:cBhvr>
                                      <p:to>
                                        <p:strVal val="visible"/>
                                      </p:to>
                                    </p:set>
                                    <p:anim calcmode="lin" valueType="num">
                                      <p:cBhvr additive="base">
                                        <p:cTn id="46" dur="500" fill="hold"/>
                                        <p:tgtEl>
                                          <p:spTgt spid="98320"/>
                                        </p:tgtEl>
                                        <p:attrNameLst>
                                          <p:attrName>ppt_x</p:attrName>
                                        </p:attrNameLst>
                                      </p:cBhvr>
                                      <p:tavLst>
                                        <p:tav tm="0">
                                          <p:val>
                                            <p:strVal val="#ppt_x"/>
                                          </p:val>
                                        </p:tav>
                                        <p:tav tm="100000">
                                          <p:val>
                                            <p:strVal val="#ppt_x"/>
                                          </p:val>
                                        </p:tav>
                                      </p:tavLst>
                                    </p:anim>
                                    <p:anim calcmode="lin" valueType="num">
                                      <p:cBhvr additive="base">
                                        <p:cTn id="47" dur="500" fill="hold"/>
                                        <p:tgtEl>
                                          <p:spTgt spid="98320"/>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98321"/>
                                        </p:tgtEl>
                                        <p:attrNameLst>
                                          <p:attrName>style.visibility</p:attrName>
                                        </p:attrNameLst>
                                      </p:cBhvr>
                                      <p:to>
                                        <p:strVal val="visible"/>
                                      </p:to>
                                    </p:set>
                                    <p:anim calcmode="lin" valueType="num">
                                      <p:cBhvr additive="base">
                                        <p:cTn id="52" dur="500" fill="hold"/>
                                        <p:tgtEl>
                                          <p:spTgt spid="98321"/>
                                        </p:tgtEl>
                                        <p:attrNameLst>
                                          <p:attrName>ppt_x</p:attrName>
                                        </p:attrNameLst>
                                      </p:cBhvr>
                                      <p:tavLst>
                                        <p:tav tm="0">
                                          <p:val>
                                            <p:strVal val="#ppt_x"/>
                                          </p:val>
                                        </p:tav>
                                        <p:tav tm="100000">
                                          <p:val>
                                            <p:strVal val="#ppt_x"/>
                                          </p:val>
                                        </p:tav>
                                      </p:tavLst>
                                    </p:anim>
                                    <p:anim calcmode="lin" valueType="num">
                                      <p:cBhvr additive="base">
                                        <p:cTn id="53" dur="500" fill="hold"/>
                                        <p:tgtEl>
                                          <p:spTgt spid="9832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98322"/>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98323"/>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8324"/>
                                        </p:tgtEl>
                                        <p:attrNameLst>
                                          <p:attrName>style.visibility</p:attrName>
                                        </p:attrNameLst>
                                      </p:cBhvr>
                                      <p:to>
                                        <p:strVal val="visible"/>
                                      </p:to>
                                    </p:set>
                                    <p:anim calcmode="lin" valueType="num">
                                      <p:cBhvr additive="base">
                                        <p:cTn id="66" dur="500" fill="hold"/>
                                        <p:tgtEl>
                                          <p:spTgt spid="98324"/>
                                        </p:tgtEl>
                                        <p:attrNameLst>
                                          <p:attrName>ppt_x</p:attrName>
                                        </p:attrNameLst>
                                      </p:cBhvr>
                                      <p:tavLst>
                                        <p:tav tm="0">
                                          <p:val>
                                            <p:strVal val="#ppt_x"/>
                                          </p:val>
                                        </p:tav>
                                        <p:tav tm="100000">
                                          <p:val>
                                            <p:strVal val="#ppt_x"/>
                                          </p:val>
                                        </p:tav>
                                      </p:tavLst>
                                    </p:anim>
                                    <p:anim calcmode="lin" valueType="num">
                                      <p:cBhvr additive="base">
                                        <p:cTn id="67" dur="500" fill="hold"/>
                                        <p:tgtEl>
                                          <p:spTgt spid="98324"/>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98325"/>
                                        </p:tgtEl>
                                        <p:attrNameLst>
                                          <p:attrName>style.visibility</p:attrName>
                                        </p:attrNameLst>
                                      </p:cBhvr>
                                      <p:to>
                                        <p:strVal val="visible"/>
                                      </p:to>
                                    </p:set>
                                    <p:animEffect transition="in" filter="box(in)">
                                      <p:cBhvr>
                                        <p:cTn id="72" dur="500"/>
                                        <p:tgtEl>
                                          <p:spTgt spid="9832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499"/>
                                          </p:stCondLst>
                                        </p:cTn>
                                        <p:tgtEl>
                                          <p:spTgt spid="9832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499"/>
                                          </p:stCondLst>
                                        </p:cTn>
                                        <p:tgtEl>
                                          <p:spTgt spid="98327"/>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499"/>
                                          </p:stCondLst>
                                        </p:cTn>
                                        <p:tgtEl>
                                          <p:spTgt spid="98328"/>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499"/>
                                          </p:stCondLst>
                                        </p:cTn>
                                        <p:tgtEl>
                                          <p:spTgt spid="9832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98330"/>
                                        </p:tgtEl>
                                        <p:attrNameLst>
                                          <p:attrName>style.visibility</p:attrName>
                                        </p:attrNameLst>
                                      </p:cBhvr>
                                      <p:to>
                                        <p:strVal val="visible"/>
                                      </p:to>
                                    </p:set>
                                    <p:anim calcmode="lin" valueType="num">
                                      <p:cBhvr additive="base">
                                        <p:cTn id="93" dur="500" fill="hold"/>
                                        <p:tgtEl>
                                          <p:spTgt spid="98330"/>
                                        </p:tgtEl>
                                        <p:attrNameLst>
                                          <p:attrName>ppt_x</p:attrName>
                                        </p:attrNameLst>
                                      </p:cBhvr>
                                      <p:tavLst>
                                        <p:tav tm="0">
                                          <p:val>
                                            <p:strVal val="#ppt_x"/>
                                          </p:val>
                                        </p:tav>
                                        <p:tav tm="100000">
                                          <p:val>
                                            <p:strVal val="#ppt_x"/>
                                          </p:val>
                                        </p:tav>
                                      </p:tavLst>
                                    </p:anim>
                                    <p:anim calcmode="lin" valueType="num">
                                      <p:cBhvr additive="base">
                                        <p:cTn id="94" dur="500" fill="hold"/>
                                        <p:tgtEl>
                                          <p:spTgt spid="98330"/>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4" presetClass="entr" presetSubtype="16" fill="hold" nodeType="clickEffect">
                                  <p:stCondLst>
                                    <p:cond delay="0"/>
                                  </p:stCondLst>
                                  <p:childTnLst>
                                    <p:set>
                                      <p:cBhvr>
                                        <p:cTn id="98" dur="1" fill="hold">
                                          <p:stCondLst>
                                            <p:cond delay="0"/>
                                          </p:stCondLst>
                                        </p:cTn>
                                        <p:tgtEl>
                                          <p:spTgt spid="98331"/>
                                        </p:tgtEl>
                                        <p:attrNameLst>
                                          <p:attrName>style.visibility</p:attrName>
                                        </p:attrNameLst>
                                      </p:cBhvr>
                                      <p:to>
                                        <p:strVal val="visible"/>
                                      </p:to>
                                    </p:set>
                                    <p:animEffect transition="in" filter="box(in)">
                                      <p:cBhvr>
                                        <p:cTn id="99" dur="500"/>
                                        <p:tgtEl>
                                          <p:spTgt spid="98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3" grpId="0" animBg="1"/>
      <p:bldP spid="98314" grpId="0" animBg="1"/>
      <p:bldP spid="98316" grpId="0" autoUpdateAnimBg="0"/>
      <p:bldP spid="98319" grpId="0" animBg="1"/>
      <p:bldP spid="98322" grpId="0" animBg="1"/>
      <p:bldP spid="98323" grpId="0" animBg="1"/>
      <p:bldP spid="98324" grpId="0" autoUpdateAnimBg="0"/>
      <p:bldP spid="98327" grpId="0" animBg="1"/>
      <p:bldP spid="98328" grpId="0" animBg="1"/>
      <p:bldP spid="983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102</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Microsoft Equation</vt:lpstr>
      <vt:lpstr>Solving Unknowns in Proportions</vt:lpstr>
      <vt:lpstr>RATIOS &amp; PROPORTIONS</vt:lpstr>
      <vt:lpstr>Cross Multiply</vt:lpstr>
      <vt:lpstr>Examples </vt:lpstr>
      <vt:lpstr>With an Unknown Variable</vt:lpstr>
      <vt:lpstr>RATIOS &amp; PROPORTIONS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Unknowns in Proportions</dc:title>
  <dc:creator>Alicia McKay</dc:creator>
  <cp:lastModifiedBy>Alicia McKay</cp:lastModifiedBy>
  <cp:revision>4</cp:revision>
  <dcterms:created xsi:type="dcterms:W3CDTF">2013-01-14T03:32:27Z</dcterms:created>
  <dcterms:modified xsi:type="dcterms:W3CDTF">2013-01-14T05:17:25Z</dcterms:modified>
</cp:coreProperties>
</file>