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2" r:id="rId4"/>
    <p:sldId id="268" r:id="rId5"/>
    <p:sldId id="269" r:id="rId6"/>
    <p:sldId id="266" r:id="rId7"/>
    <p:sldId id="267" r:id="rId8"/>
    <p:sldId id="270" r:id="rId9"/>
    <p:sldId id="271" r:id="rId10"/>
    <p:sldId id="272" r:id="rId11"/>
    <p:sldId id="265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E4D578-2AEC-4735-BB05-69079282CD2E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B6DC78-1EF5-4612-9AC5-7DDF847A5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3A1E45-F974-467E-A5DE-8DFA9D7D59ED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4EDC71-45C4-4C05-903F-D5C7BDEBD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1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6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6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2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8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3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F5409-C12E-426D-AE46-BE7D30814762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1BC5C-31C6-4D6B-9D1A-1EAD8E339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Slope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February 20, 2013 and </a:t>
            </a:r>
          </a:p>
          <a:p>
            <a:r>
              <a:rPr lang="en-US" dirty="0" smtClean="0"/>
              <a:t>February 21,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given a point </a:t>
                </a:r>
              </a:p>
              <a:p>
                <a:pPr marL="0" indent="0">
                  <a:buNone/>
                </a:pPr>
                <a:r>
                  <a:rPr lang="en-US" dirty="0" smtClean="0"/>
                  <a:t>(-4</a:t>
                </a:r>
                <a:r>
                  <a:rPr lang="en-US" dirty="0" smtClean="0"/>
                  <a:t>,-5</a:t>
                </a:r>
                <a:r>
                  <a:rPr lang="en-US" dirty="0" smtClean="0"/>
                  <a:t>) and slope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http://t2.gstatic.com/images?q=tbn:ANd9GcSjyR2OrgqckWZhSblgKgbWi2AglbPvRdpCOViozouzPjJW4nIFJ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1473915"/>
            <a:ext cx="3883025" cy="447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70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Rates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Rates of Change </a:t>
            </a:r>
            <a:r>
              <a:rPr lang="en-US" dirty="0" smtClean="0"/>
              <a:t>– only one x value for each y value, usually a straight line that does not change direction</a:t>
            </a:r>
            <a:endParaRPr lang="en-US" dirty="0"/>
          </a:p>
        </p:txBody>
      </p:sp>
      <p:pic>
        <p:nvPicPr>
          <p:cNvPr id="2050" name="Picture 2" descr="http://ts1.mm.bing.net/th?id=H.5025533501639052&amp;pid=1.7&amp;w=187&amp;h=155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3962400" cy="328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5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Rates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Rates of Change – more than one x for one y value, usually a curved or circled graph</a:t>
            </a:r>
          </a:p>
          <a:p>
            <a:endParaRPr lang="en-US" dirty="0" smtClean="0"/>
          </a:p>
        </p:txBody>
      </p:sp>
      <p:pic>
        <p:nvPicPr>
          <p:cNvPr id="1026" name="Picture 2" descr="http://ts4.mm.bing.net/th?id=H.4941962030809939&amp;pid=1.7&amp;w=102&amp;h=140&amp;c=7&amp;rs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254" y="2743200"/>
            <a:ext cx="2763982" cy="37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3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8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8000" b="0" i="1" dirty="0" smtClean="0">
                              <a:latin typeface="Cambria Math"/>
                            </a:rPr>
                            <m:t> (</m:t>
                          </m:r>
                          <m:r>
                            <a:rPr lang="en-US" sz="8000" b="0" i="1" dirty="0" smtClean="0">
                              <a:latin typeface="Cambria Math"/>
                            </a:rPr>
                            <m:t>𝑦</m:t>
                          </m:r>
                          <m:r>
                            <a:rPr lang="en-US" sz="8000" b="0" i="1" dirty="0" smtClean="0">
                              <a:latin typeface="Cambria Math"/>
                            </a:rPr>
                            <m:t>2 −</m:t>
                          </m:r>
                          <m:r>
                            <a:rPr lang="en-US" sz="8000" b="0" i="1" dirty="0" smtClean="0">
                              <a:latin typeface="Cambria Math"/>
                            </a:rPr>
                            <m:t>𝑦</m:t>
                          </m:r>
                          <m:r>
                            <a:rPr lang="en-US" sz="8000" b="0" i="1" dirty="0" smtClean="0">
                              <a:latin typeface="Cambria Math"/>
                            </a:rPr>
                            <m:t>1)</m:t>
                          </m:r>
                        </m:num>
                        <m:den>
                          <m:r>
                            <a:rPr lang="en-US" sz="8000" b="0" i="1" smtClean="0">
                              <a:latin typeface="Cambria Math"/>
                            </a:rPr>
                            <m:t> (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8000" b="0" i="1" smtClean="0">
                              <a:latin typeface="Cambria Math"/>
                            </a:rPr>
                            <m:t>1)</m:t>
                          </m:r>
                        </m:den>
                      </m:f>
                    </m:oMath>
                  </m:oMathPara>
                </a14:m>
                <a:endParaRPr lang="en-US" sz="8000" dirty="0" smtClean="0"/>
              </a:p>
              <a:p>
                <a:pPr marL="0" indent="0">
                  <a:buNone/>
                </a:pPr>
                <a:r>
                  <a:rPr lang="en-US" sz="2500" dirty="0" smtClean="0"/>
                  <a:t>TO FIND SLOPE YOU MUST HAVE TWO POINTS!!!!!</a:t>
                </a:r>
              </a:p>
              <a:p>
                <a:pPr marL="0" indent="0">
                  <a:buNone/>
                </a:pPr>
                <a:r>
                  <a:rPr lang="en-US" sz="2500" dirty="0" smtClean="0"/>
                  <a:t>TO FIND SLOPE YOU MUST HAVE TWO sets of coordinates!!!!!</a:t>
                </a:r>
              </a:p>
              <a:p>
                <a:pPr marL="0" indent="0">
                  <a:buNone/>
                </a:pPr>
                <a:r>
                  <a:rPr lang="en-US" sz="2500" dirty="0" smtClean="0"/>
                  <a:t>TO FIND SLOPE YOU MUST HAVE TWO POINTS!!!!!</a:t>
                </a:r>
              </a:p>
              <a:p>
                <a:pPr marL="0" indent="0">
                  <a:buNone/>
                </a:pPr>
                <a:r>
                  <a:rPr lang="en-US" sz="2500" dirty="0" smtClean="0"/>
                  <a:t>TO FIND SLOPE YOU MUST HAVE TWO sets of coordinates!!!!!</a:t>
                </a:r>
              </a:p>
              <a:p>
                <a:pPr marL="0" indent="0">
                  <a:buNone/>
                </a:pPr>
                <a:endParaRPr lang="en-US" sz="25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3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sz="3600" dirty="0" smtClean="0"/>
                  <a:t>A measure of a line’s steepness AND </a:t>
                </a:r>
              </a:p>
              <a:p>
                <a:pPr marL="0" indent="0" algn="ctr">
                  <a:buNone/>
                </a:pPr>
                <a:r>
                  <a:rPr lang="en-US" sz="3600" dirty="0" smtClean="0"/>
                  <a:t>the ratio of rise to run. </a:t>
                </a:r>
              </a:p>
              <a:p>
                <a:pPr marL="0" indent="0" algn="ctr">
                  <a:buNone/>
                </a:pPr>
                <a:endParaRPr lang="en-US" sz="12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𝑟𝑖𝑠𝑒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3600" b="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600" b="0" dirty="0" smtClean="0"/>
                          <m:t>vertical</m:t>
                        </m:r>
                        <m:r>
                          <m:rPr>
                            <m:nor/>
                          </m:rPr>
                          <a:rPr lang="en-US" sz="3600" b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3600" b="0" dirty="0" smtClean="0"/>
                          <m:t>change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 (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2 −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1)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h𝑜𝑟𝑖𝑧𝑜𝑛𝑡𝑎𝑙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𝑐h𝑎𝑛𝑔𝑒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(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</a:rPr>
                          <m:t>2−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</a:rPr>
                          <m:t>1)</m:t>
                        </m:r>
                      </m:den>
                    </m:f>
                  </m:oMath>
                </a14:m>
                <a:endParaRPr lang="en-US" sz="3600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delmarfans.com/images/rise_run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66800"/>
            <a:ext cx="190500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2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with </a:t>
            </a:r>
            <a:r>
              <a:rPr lang="en-US" b="1" u="sng" dirty="0" smtClean="0"/>
              <a:t>ONLY</a:t>
            </a:r>
            <a:r>
              <a:rPr lang="en-US" dirty="0" smtClean="0"/>
              <a:t>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Start at origin – (0,0)</a:t>
            </a:r>
          </a:p>
          <a:p>
            <a:pPr marL="514350" indent="-514350">
              <a:buAutoNum type="arabicPeriod"/>
            </a:pPr>
            <a:r>
              <a:rPr lang="en-US" dirty="0" smtClean="0"/>
              <a:t>Turn the slope to a fraction. Follow the directions in the slope</a:t>
            </a:r>
          </a:p>
          <a:p>
            <a:pPr marL="800100" lvl="2" indent="0">
              <a:buNone/>
            </a:pPr>
            <a:r>
              <a:rPr lang="en-US" dirty="0" smtClean="0"/>
              <a:t>Example: 2/3 says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Make a point on the graph after you RUN. </a:t>
            </a:r>
          </a:p>
          <a:p>
            <a:pPr marL="514350" indent="-514350">
              <a:buAutoNum type="arabicPeriod"/>
            </a:pPr>
            <a:r>
              <a:rPr lang="en-US" dirty="0" smtClean="0"/>
              <a:t>REPEAT -You should have at least 3 points for each line.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28999" y="3389549"/>
                <a:ext cx="1483125" cy="1335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𝑟𝑖𝑠𝑒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2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𝑢𝑝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𝑟𝑢𝑛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3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𝑟𝑖𝑔h𝑡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99" y="3389549"/>
                <a:ext cx="1483125" cy="1335109"/>
              </a:xfrm>
              <a:prstGeom prst="rect">
                <a:avLst/>
              </a:prstGeom>
              <a:blipFill rotWithShape="1">
                <a:blip r:embed="rId2"/>
                <a:stretch>
                  <a:fillRect l="-3279" r="-121311" b="-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50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PLOT with SLOPE and a 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Start at given point.</a:t>
            </a:r>
          </a:p>
          <a:p>
            <a:pPr marL="514350" indent="-514350">
              <a:buAutoNum type="arabicPeriod"/>
            </a:pPr>
            <a:r>
              <a:rPr lang="en-US" dirty="0" smtClean="0"/>
              <a:t>Turn </a:t>
            </a:r>
            <a:r>
              <a:rPr lang="en-US" dirty="0"/>
              <a:t>the slope to a fraction. Follow the directions in the slope</a:t>
            </a:r>
          </a:p>
          <a:p>
            <a:pPr marL="800100" lvl="2" indent="0">
              <a:buNone/>
            </a:pPr>
            <a:r>
              <a:rPr lang="en-US" dirty="0"/>
              <a:t>Example: 2/3 says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Make a point on the graph after you RUN. </a:t>
            </a:r>
          </a:p>
          <a:p>
            <a:pPr marL="514350" indent="-514350">
              <a:buAutoNum type="arabicPeriod"/>
            </a:pPr>
            <a:r>
              <a:rPr lang="en-US" dirty="0"/>
              <a:t>REPEAT -You should have at least 3 points for each line.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28999" y="3389549"/>
                <a:ext cx="1483125" cy="1335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𝑟𝑖𝑠𝑒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2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𝑢𝑝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𝑟𝑢𝑛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3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𝑡𝑜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𝑡h𝑒</m:t>
                        </m:r>
                        <m:r>
                          <a:rPr lang="en-US" sz="4000" b="0" i="1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𝑟𝑖𝑔h𝑡</m:t>
                        </m:r>
                      </m:den>
                    </m:f>
                  </m:oMath>
                </a14:m>
                <a:r>
                  <a:rPr lang="en-US" dirty="0"/>
                  <a:t>=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999" y="3389549"/>
                <a:ext cx="1483125" cy="1335109"/>
              </a:xfrm>
              <a:prstGeom prst="rect">
                <a:avLst/>
              </a:prstGeom>
              <a:blipFill rotWithShape="1">
                <a:blip r:embed="rId2"/>
                <a:stretch>
                  <a:fillRect l="-3279" r="-121311" b="-6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7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Undefined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zero is in the denominator of the slope</a:t>
            </a:r>
            <a:endParaRPr lang="en-US" dirty="0"/>
          </a:p>
          <a:p>
            <a:pPr lvl="1"/>
            <a:r>
              <a:rPr lang="en-US" dirty="0" smtClean="0"/>
              <a:t>Example: 2/0 = THIS CANNOT MATHEMATICALLY HAPPEN, so we call it undefined</a:t>
            </a:r>
          </a:p>
          <a:p>
            <a:endParaRPr lang="en-US" dirty="0"/>
          </a:p>
          <a:p>
            <a:r>
              <a:rPr lang="en-US" dirty="0" smtClean="0"/>
              <a:t>This is a vertical line on the</a:t>
            </a:r>
          </a:p>
          <a:p>
            <a:pPr marL="0" indent="0">
              <a:buNone/>
            </a:pPr>
            <a:r>
              <a:rPr lang="en-US" dirty="0" smtClean="0"/>
              <a:t> graph</a:t>
            </a:r>
            <a:endParaRPr lang="en-US" dirty="0"/>
          </a:p>
        </p:txBody>
      </p:sp>
      <p:pic>
        <p:nvPicPr>
          <p:cNvPr id="1028" name="Picture 4" descr="http://t1.gstatic.com/images?q=tbn:ANd9GcRocGiaS3qv-_61ywwJCVTr1Uvl0M4YM9Y_CMLRMEw7SZppbi8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418" y="3733800"/>
            <a:ext cx="2590800" cy="255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5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When the numerator of slope is zero</a:t>
            </a:r>
          </a:p>
          <a:p>
            <a:pPr lvl="1"/>
            <a:r>
              <a:rPr lang="en-US" sz="4000" dirty="0" smtClean="0"/>
              <a:t>Example </a:t>
            </a:r>
            <a:r>
              <a:rPr lang="en-US" sz="4000" dirty="0" smtClean="0">
                <a:sym typeface="Wingdings" pitchFamily="2" charset="2"/>
              </a:rPr>
              <a:t> 0/2 = 0 </a:t>
            </a:r>
          </a:p>
          <a:p>
            <a:r>
              <a:rPr lang="en-US" sz="4000" dirty="0" smtClean="0"/>
              <a:t>This is a horizontal </a:t>
            </a:r>
          </a:p>
          <a:p>
            <a:pPr marL="0" indent="0">
              <a:buNone/>
            </a:pPr>
            <a:r>
              <a:rPr lang="en-US" sz="4000" dirty="0" smtClean="0"/>
              <a:t>line. </a:t>
            </a:r>
            <a:endParaRPr lang="en-US" sz="4000" dirty="0"/>
          </a:p>
        </p:txBody>
      </p:sp>
      <p:pic>
        <p:nvPicPr>
          <p:cNvPr id="2050" name="Picture 2" descr="http://t3.gstatic.com/images?q=tbn:ANd9GcTkrAZp9OCqlsWqMP6KsxMea_e3bbZIisIobLeKhojBjWkj0C3Gb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3124200" cy="305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7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one point (3,7)  and slope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://t0.gstatic.com/images?q=tbn:ANd9GcTpZadQg9I10Tx92grRxsprDm_yg1ZlYGv3Xdu3Uq1Wn5jbfVG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13000"/>
            <a:ext cx="3276600" cy="354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43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098" name="Picture 2" descr="http://t0.gstatic.com/images?q=tbn:ANd9GcRprcjOzipWu3P86jdA_YZbIS5RlxCRTYYkrAMaJbFCXfDLkzO6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799" y="1371601"/>
            <a:ext cx="4179147" cy="4313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371600"/>
            <a:ext cx="236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If given a point, </a:t>
            </a:r>
            <a:r>
              <a:rPr lang="en-US" sz="3000" dirty="0" smtClean="0"/>
              <a:t>(1,3) </a:t>
            </a:r>
            <a:r>
              <a:rPr lang="en-US" sz="3000" dirty="0" smtClean="0"/>
              <a:t>and slope 3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857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402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Slope Review </vt:lpstr>
      <vt:lpstr>SLOPE FORMULA</vt:lpstr>
      <vt:lpstr>SLOPE</vt:lpstr>
      <vt:lpstr>How to PLOT with ONLY SLOPE</vt:lpstr>
      <vt:lpstr>How to PLOT with SLOPE and a PT</vt:lpstr>
      <vt:lpstr>Undefined Slope</vt:lpstr>
      <vt:lpstr>Zero Slope</vt:lpstr>
      <vt:lpstr>Example 1</vt:lpstr>
      <vt:lpstr>Example 2</vt:lpstr>
      <vt:lpstr>Example 3</vt:lpstr>
      <vt:lpstr>Constant Rates of Change</vt:lpstr>
      <vt:lpstr>Variable Rates of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Slope Review 1</dc:title>
  <dc:creator>Alicia McKay</dc:creator>
  <cp:lastModifiedBy>Alicia McKay</cp:lastModifiedBy>
  <cp:revision>13</cp:revision>
  <cp:lastPrinted>2013-02-20T20:22:30Z</cp:lastPrinted>
  <dcterms:created xsi:type="dcterms:W3CDTF">2013-02-19T06:05:07Z</dcterms:created>
  <dcterms:modified xsi:type="dcterms:W3CDTF">2013-02-21T19:39:48Z</dcterms:modified>
</cp:coreProperties>
</file>