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7" r:id="rId3"/>
    <p:sldId id="257" r:id="rId4"/>
    <p:sldId id="260" r:id="rId5"/>
    <p:sldId id="261" r:id="rId6"/>
    <p:sldId id="258" r:id="rId7"/>
    <p:sldId id="259" r:id="rId8"/>
    <p:sldId id="268" r:id="rId9"/>
    <p:sldId id="269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DC83A-88CE-432D-BA12-A7C36C9E3E8C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E83AA-3E4C-4E10-B742-A780B7EE8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99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6108B22-DD93-47E6-A8EF-0B49DBCF9CEC}" type="slidenum">
              <a:rPr lang="en-US" smtClean="0">
                <a:latin typeface="Times New Roman" pitchFamily="18" charset="0"/>
              </a:rPr>
              <a:pPr/>
              <a:t>8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57C9-519C-4E22-B6E3-68C9D8E0A8C9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C10A-D8BE-43FA-BA99-5DD293C13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0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57C9-519C-4E22-B6E3-68C9D8E0A8C9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C10A-D8BE-43FA-BA99-5DD293C13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76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57C9-519C-4E22-B6E3-68C9D8E0A8C9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C10A-D8BE-43FA-BA99-5DD293C13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498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57C9-519C-4E22-B6E3-68C9D8E0A8C9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C10A-D8BE-43FA-BA99-5DD293C13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8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57C9-519C-4E22-B6E3-68C9D8E0A8C9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C10A-D8BE-43FA-BA99-5DD293C13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36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57C9-519C-4E22-B6E3-68C9D8E0A8C9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C10A-D8BE-43FA-BA99-5DD293C13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57C9-519C-4E22-B6E3-68C9D8E0A8C9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C10A-D8BE-43FA-BA99-5DD293C13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863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57C9-519C-4E22-B6E3-68C9D8E0A8C9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C10A-D8BE-43FA-BA99-5DD293C13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40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57C9-519C-4E22-B6E3-68C9D8E0A8C9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C10A-D8BE-43FA-BA99-5DD293C13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63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57C9-519C-4E22-B6E3-68C9D8E0A8C9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C10A-D8BE-43FA-BA99-5DD293C13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34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57C9-519C-4E22-B6E3-68C9D8E0A8C9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C10A-D8BE-43FA-BA99-5DD293C13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90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D57C9-519C-4E22-B6E3-68C9D8E0A8C9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EC10A-D8BE-43FA-BA99-5DD293C13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complementary+angles&amp;source=images&amp;cd=&amp;cad=rja&amp;docid=rUkmBzCWrf0XJM&amp;tbnid=Ae4lAuFE6QQtrM:&amp;ved=0CAUQjRw&amp;url=http://math8geometry.wikispaces.com/Complementary+and+Supplementary+Angles&amp;ei=VJ12UZrGCqWF2QWiw4CYCA&amp;bvm=bv.45512109,d.b2I&amp;psig=AFQjCNFeFApOGyKcyJ0Dz6yG1t3l1ZJ5wg&amp;ust=136681439178050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google.com/url?sa=i&amp;rct=j&amp;q=complementary+angles&amp;source=images&amp;cd=&amp;cad=rja&amp;docid=P8hd8f1-aIL2xM&amp;tbnid=vbnBdc1RB2m39M:&amp;ved=0CAUQjRw&amp;url=http://images.yourdictionary.com/complementary-angles&amp;ei=gZ12Ub24KcPF2wWo1ICIBQ&amp;bvm=bv.45512109,d.b2I&amp;psig=AFQjCNFeFApOGyKcyJ0Dz6yG1t3l1ZJ5wg&amp;ust=1366814391780502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url?sa=i&amp;rct=j&amp;q=&amp;esrc=s&amp;frm=1&amp;source=images&amp;cd=&amp;cad=rja&amp;docid=FkZNp_KxrwcHVM&amp;tbnid=Rut0ttbgJt3DYM:&amp;ved=0CAUQjRw&amp;url=http://www.mathsisfun.com/perpendicular-parallel.html&amp;ei=L592UeGnIefe2AX744HoBA&amp;bvm=bv.45512109,d.b2I&amp;psig=AFQjCNERZWM89qBa882kG5XkNIKH6w4bpg&amp;ust=136681488642695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www.google.com/url?sa=i&amp;rct=j&amp;q=&amp;esrc=s&amp;frm=1&amp;source=images&amp;cd=&amp;cad=rja&amp;docid=TEBNSvW8ubFMBM&amp;tbnid=610gLZM4muXDrM:&amp;ved=0CAUQjRw&amp;url=http://www.themathlab.com/dictionary/mwords/mwords.htm&amp;ei=5Z52UcL7C_O42gXhyoHwCw&amp;bvm=bv.45512109,d.b2I&amp;psig=AFQjCNFPxxPwP1dj6lUPBNbNx31TXndGfg&amp;ust=136681476742445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url?sa=i&amp;rct=j&amp;q=segment+bisector&amp;source=images&amp;cd=&amp;cad=rja&amp;docid=smlWqE_QQWLrcM&amp;tbnid=3FIkwfksd0p39M:&amp;ved=0CAUQjRw&amp;url=http://intermath.coe.uga.edu/dictnary/descript.asp?termID=323&amp;ei=RJ52UaSWKYKa2gXgxoDACA&amp;bvm=bv.45512109,d.b2I&amp;psig=AFQjCNGy8gowHqTv2JvlkAZQdNY3yrGzHA&amp;ust=136681450125660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url?sa=i&amp;rct=j&amp;q=segment+bisector&amp;source=images&amp;cd=&amp;cad=rja&amp;docid=mOCexfBUEpjl6M&amp;tbnid=QfCyJu0r7VbyqM:&amp;ved=0CAUQjRw&amp;url=http://www.analyzemath.com/Geometry/PerpendicularBisector/PerpendicularBisector.html&amp;ei=Fp52Uf-XL-K42AW0zYHgBg&amp;bvm=bv.45512109,d.b2I&amp;psig=AFQjCNGy8gowHqTv2JvlkAZQdNY3yrGzHA&amp;ust=136681450125660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words.com/v/vertex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wmf"/><Relationship Id="rId4" Type="http://schemas.openxmlformats.org/officeDocument/2006/relationships/hyperlink" Target="http://www.mathwords.com/a/arm_angle.htm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Special Angles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9.3</a:t>
            </a:r>
          </a:p>
          <a:p>
            <a:r>
              <a:rPr lang="en-US" dirty="0" smtClean="0"/>
              <a:t>Mrs. McKay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19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2B5C78-2466-4884-BBB2-24834C2B1A80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tx1"/>
                </a:solidFill>
                <a:latin typeface="Times New Roman" pitchFamily="18" charset="0"/>
              </a:rPr>
              <a:t>Vertical Angles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438400" y="1752600"/>
            <a:ext cx="670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>
                <a:latin typeface="Times" pitchFamily="18" charset="0"/>
              </a:rPr>
              <a:t>A pair of angles whose sides form opposite rays.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919163" y="1752600"/>
            <a:ext cx="158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>
                <a:solidFill>
                  <a:srgbClr val="CC3300"/>
                </a:solidFill>
                <a:latin typeface="Times" pitchFamily="18" charset="0"/>
              </a:rPr>
              <a:t>Definition:</a:t>
            </a:r>
          </a:p>
        </p:txBody>
      </p:sp>
      <p:pic>
        <p:nvPicPr>
          <p:cNvPr id="11276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286000"/>
            <a:ext cx="4419600" cy="322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914400" y="2590800"/>
            <a:ext cx="155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>
                <a:solidFill>
                  <a:srgbClr val="CC3300"/>
                </a:solidFill>
                <a:latin typeface="Times" pitchFamily="18" charset="0"/>
              </a:rPr>
              <a:t>Examples:</a:t>
            </a:r>
          </a:p>
        </p:txBody>
      </p:sp>
      <p:pic>
        <p:nvPicPr>
          <p:cNvPr id="11282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657600"/>
            <a:ext cx="1981200" cy="75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83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971800"/>
            <a:ext cx="2001838" cy="75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457200" y="5334000"/>
            <a:ext cx="8686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>
                <a:latin typeface="Times New Roman" pitchFamily="18" charset="0"/>
              </a:rPr>
              <a:t>Vertical angles are non-adjacent angles formed by intersecting lines.</a:t>
            </a:r>
            <a:endParaRPr lang="en-US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87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68" grpId="0" autoUpdateAnimBg="0"/>
      <p:bldP spid="11280" grpId="0" autoUpdateAnimBg="0"/>
      <p:bldP spid="1128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6C9B17-8541-42F2-A473-6DCB7408AAA2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tx1"/>
                </a:solidFill>
                <a:latin typeface="Times New Roman" pitchFamily="18" charset="0"/>
              </a:rPr>
              <a:t>Supplementary Angles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667000" y="175260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>
                <a:latin typeface="Times" pitchFamily="18" charset="0"/>
              </a:rPr>
              <a:t>A pair of angles whose sum is 180˚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071563" y="1752600"/>
            <a:ext cx="158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>
                <a:solidFill>
                  <a:srgbClr val="CC3300"/>
                </a:solidFill>
                <a:latin typeface="Times" pitchFamily="18" charset="0"/>
              </a:rPr>
              <a:t>Definition: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066800" y="2286000"/>
            <a:ext cx="155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>
                <a:solidFill>
                  <a:srgbClr val="CC3300"/>
                </a:solidFill>
                <a:latin typeface="Times" pitchFamily="18" charset="0"/>
              </a:rPr>
              <a:t>Examples: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57200" y="3161723"/>
            <a:ext cx="533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 dirty="0" smtClean="0">
                <a:latin typeface="Times New Roman" pitchFamily="18" charset="0"/>
              </a:rPr>
              <a:t>Adjacent Angles</a:t>
            </a:r>
            <a:endParaRPr lang="en-US" altLang="en-US" sz="2400" b="1" dirty="0">
              <a:latin typeface="Times New Roman" pitchFamily="18" charset="0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533400" y="46482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>
                <a:latin typeface="Times" pitchFamily="18" charset="0"/>
              </a:rPr>
              <a:t>Non-Adjacent Angles</a:t>
            </a:r>
          </a:p>
        </p:txBody>
      </p:sp>
      <p:pic>
        <p:nvPicPr>
          <p:cNvPr id="10252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362200"/>
            <a:ext cx="339407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3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272973"/>
            <a:ext cx="4038600" cy="223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4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638800"/>
            <a:ext cx="182880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5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105400"/>
            <a:ext cx="168910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9366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5" grpId="0" autoUpdateAnimBg="0"/>
      <p:bldP spid="10246" grpId="0" autoUpdateAnimBg="0"/>
      <p:bldP spid="1024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Complementary Angles</a:t>
            </a:r>
            <a:endParaRPr lang="en-US" dirty="0"/>
          </a:p>
        </p:txBody>
      </p:sp>
      <p:pic>
        <p:nvPicPr>
          <p:cNvPr id="1026" name="Picture 2" descr="http://t1.gstatic.com/images?q=tbn:ANd9GcTZcX7DZX4sHNula1Vw-BbToIE8HCVzLBnp0OfJ6hnmPSH_n3w5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62200"/>
            <a:ext cx="25146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1.gstatic.com/images?q=tbn:ANd9GcTb9qIjrfluHcLat4pdKwZqeX6dQKx3hC1yOut634bbTUQTGYu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209800"/>
            <a:ext cx="3895725" cy="40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193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Perpendicular</a:t>
            </a:r>
            <a:endParaRPr lang="en-US" dirty="0"/>
          </a:p>
        </p:txBody>
      </p:sp>
      <p:pic>
        <p:nvPicPr>
          <p:cNvPr id="4100" name="Picture 4" descr="https://encrypted-tbn0.gstatic.com/images?q=tbn:ANd9GcTYiUl9IWh_Ym1dKt_RcE6kyrSa1GIbbuiTyOUvQDbyTDfdqup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501532">
            <a:off x="1859973" y="2363738"/>
            <a:ext cx="4191000" cy="3529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15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Midpoint of a Segment</a:t>
            </a:r>
            <a:endParaRPr lang="en-US" dirty="0"/>
          </a:p>
        </p:txBody>
      </p:sp>
      <p:pic>
        <p:nvPicPr>
          <p:cNvPr id="4" name="Picture 2" descr="http://www.themathlab.com/dictionary/mwords/midpoint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09799"/>
            <a:ext cx="6629400" cy="254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70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 Bisector</a:t>
            </a:r>
            <a:endParaRPr lang="en-US" dirty="0"/>
          </a:p>
        </p:txBody>
      </p:sp>
      <p:pic>
        <p:nvPicPr>
          <p:cNvPr id="3074" name="Picture 2" descr="http://t0.gstatic.com/images?q=tbn:ANd9GcRrEokJz6BAwV3_CU6ANqUQ45g5KSnXMjCJFtCl3yMKdS7dA63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33599"/>
            <a:ext cx="6019800" cy="2695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235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Perpendicular Bisector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://t2.gstatic.com/images?q=tbn:ANd9GcTnL5ToeUCN4Dc1ziHIgDkJYU9oSo9JEbz7okW1X_Fa71U3b-vV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91" y="1600200"/>
            <a:ext cx="67056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83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8074E1-139C-4F30-B98C-817EBCF6ACFC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tx1"/>
                </a:solidFill>
                <a:latin typeface="Times New Roman" pitchFamily="18" charset="0"/>
              </a:rPr>
              <a:t>Adjacent Angles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752600" y="1905000"/>
            <a:ext cx="68580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latin typeface="Times New Roman" pitchFamily="18" charset="0"/>
              </a:rPr>
              <a:t>A pair of angles with a shared </a:t>
            </a:r>
            <a:r>
              <a:rPr lang="en-US" altLang="en-US" sz="2400" u="sng">
                <a:solidFill>
                  <a:srgbClr val="3333CC"/>
                </a:solidFill>
                <a:latin typeface="Times New Roman" pitchFamily="18" charset="0"/>
                <a:hlinkClick r:id="rId3"/>
              </a:rPr>
              <a:t>vertex</a:t>
            </a:r>
            <a:r>
              <a:rPr lang="en-US" altLang="en-US" sz="240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altLang="en-US" sz="2400">
                <a:latin typeface="Times New Roman" pitchFamily="18" charset="0"/>
              </a:rPr>
              <a:t>and common </a:t>
            </a:r>
            <a:r>
              <a:rPr lang="en-US" altLang="en-US" sz="2400">
                <a:solidFill>
                  <a:srgbClr val="3333CC"/>
                </a:solidFill>
                <a:latin typeface="Times New Roman" pitchFamily="18" charset="0"/>
                <a:hlinkClick r:id="rId4"/>
              </a:rPr>
              <a:t>side</a:t>
            </a:r>
            <a:r>
              <a:rPr lang="en-US" altLang="en-US" sz="240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altLang="en-US" sz="2400">
                <a:latin typeface="Times New Roman" pitchFamily="18" charset="0"/>
              </a:rPr>
              <a:t>but do not have overlapping interiors.</a:t>
            </a:r>
            <a:r>
              <a:rPr lang="en-US" altLang="en-US" sz="2800">
                <a:latin typeface="Times New Roman" pitchFamily="18" charset="0"/>
              </a:rPr>
              <a:t> </a:t>
            </a:r>
            <a:endParaRPr lang="en-US" altLang="en-US" sz="2800" b="1">
              <a:latin typeface="Times" pitchFamily="18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828800" y="2819400"/>
            <a:ext cx="60944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>
                <a:latin typeface="Times New Roman" pitchFamily="18" charset="0"/>
                <a:sym typeface="Symbol" pitchFamily="18" charset="2"/>
              </a:rPr>
              <a:t>1 and 2 are adjacent.  3 and 4 are not. </a:t>
            </a:r>
          </a:p>
          <a:p>
            <a:r>
              <a:rPr lang="en-US" altLang="en-US" sz="2400" b="1">
                <a:latin typeface="Times New Roman" pitchFamily="18" charset="0"/>
                <a:sym typeface="Symbol" pitchFamily="18" charset="2"/>
              </a:rPr>
              <a:t>1 and ADC are not adjacent.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33400" y="57150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>
                <a:latin typeface="Times New Roman" pitchFamily="18" charset="0"/>
              </a:rPr>
              <a:t>Adjacent Angles( a common side )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410200" y="5715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>
                <a:latin typeface="Times" pitchFamily="18" charset="0"/>
              </a:rPr>
              <a:t>Non-Adjacent Angles</a:t>
            </a:r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657600"/>
            <a:ext cx="3352800" cy="215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0" name="Line 8"/>
          <p:cNvSpPr>
            <a:spLocks noChangeShapeType="1"/>
          </p:cNvSpPr>
          <p:nvPr/>
        </p:nvSpPr>
        <p:spPr bwMode="auto">
          <a:xfrm flipV="1">
            <a:off x="6096000" y="3200400"/>
            <a:ext cx="1981200" cy="1066800"/>
          </a:xfrm>
          <a:prstGeom prst="line">
            <a:avLst/>
          </a:prstGeom>
          <a:noFill/>
          <a:ln w="34925">
            <a:solidFill>
              <a:srgbClr val="FA411C"/>
            </a:solidFill>
            <a:round/>
            <a:headEnd type="oval" w="med" len="med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6096000" y="4267200"/>
            <a:ext cx="1981200" cy="609600"/>
          </a:xfrm>
          <a:prstGeom prst="line">
            <a:avLst/>
          </a:prstGeom>
          <a:noFill/>
          <a:ln w="34925">
            <a:solidFill>
              <a:srgbClr val="FA411C"/>
            </a:solidFill>
            <a:round/>
            <a:headEnd type="oval" w="med" len="med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H="1">
            <a:off x="5562600" y="4495800"/>
            <a:ext cx="1371600" cy="990600"/>
          </a:xfrm>
          <a:prstGeom prst="line">
            <a:avLst/>
          </a:prstGeom>
          <a:noFill/>
          <a:ln w="34925">
            <a:solidFill>
              <a:srgbClr val="FA411C"/>
            </a:solidFill>
            <a:round/>
            <a:headEnd type="oval" w="med" len="med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6477000" y="3962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latin typeface="Times New Roman" pitchFamily="18" charset="0"/>
              </a:rPr>
              <a:t>4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6248400" y="4419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latin typeface="Times New Roman" pitchFamily="18" charset="0"/>
              </a:rPr>
              <a:t>3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228600" y="1905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CC3300"/>
                </a:solidFill>
                <a:latin typeface="Times New Roman" pitchFamily="18" charset="0"/>
              </a:rPr>
              <a:t>Definition:</a:t>
            </a:r>
            <a:endParaRPr lang="en-US" sz="2400" b="1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228600" y="2819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CC3300"/>
                </a:solidFill>
                <a:latin typeface="Times New Roman" pitchFamily="18" charset="0"/>
              </a:rPr>
              <a:t>Examples:</a:t>
            </a:r>
            <a:endParaRPr lang="en-US" sz="2400" b="1">
              <a:solidFill>
                <a:srgbClr val="CC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3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utoUpdateAnimBg="0"/>
      <p:bldP spid="18436" grpId="0" autoUpdateAnimBg="0"/>
      <p:bldP spid="18437" grpId="0" autoUpdateAnimBg="0"/>
      <p:bldP spid="18438" grpId="0" autoUpdateAnimBg="0"/>
      <p:bldP spid="18440" grpId="0" animBg="1"/>
      <p:bldP spid="18441" grpId="0" animBg="1"/>
      <p:bldP spid="18442" grpId="0" animBg="1"/>
      <p:bldP spid="18443" grpId="0"/>
      <p:bldP spid="18444" grpId="0"/>
      <p:bldP spid="18445" grpId="0"/>
      <p:bldP spid="184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Linear Pair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>
                <a:latin typeface="Times New Roman" pitchFamily="18" charset="0"/>
              </a:rPr>
              <a:t>Adjacent supplementary angles are also called “Linear Pair.”</a:t>
            </a:r>
          </a:p>
          <a:p>
            <a:r>
              <a:rPr lang="en-US" altLang="en-US" b="1" dirty="0" smtClean="0">
                <a:latin typeface="Times New Roman" pitchFamily="18" charset="0"/>
              </a:rPr>
              <a:t>Both angles lie </a:t>
            </a:r>
            <a:r>
              <a:rPr lang="en-US" altLang="en-US" b="1" dirty="0">
                <a:latin typeface="Times New Roman" pitchFamily="18" charset="0"/>
              </a:rPr>
              <a:t>o</a:t>
            </a:r>
            <a:r>
              <a:rPr lang="en-US" altLang="en-US" b="1" dirty="0" smtClean="0">
                <a:latin typeface="Times New Roman" pitchFamily="18" charset="0"/>
              </a:rPr>
              <a:t>n a straight line = 180º</a:t>
            </a:r>
          </a:p>
          <a:p>
            <a:endParaRPr lang="en-US" dirty="0"/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321050"/>
            <a:ext cx="4343400" cy="2454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046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148</Words>
  <Application>Microsoft Office PowerPoint</Application>
  <PresentationFormat>On-screen Show (4:3)</PresentationFormat>
  <Paragraphs>36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Special Angles</vt:lpstr>
      <vt:lpstr>Supplementary Angles</vt:lpstr>
      <vt:lpstr>Complementary Angles</vt:lpstr>
      <vt:lpstr>Perpendicular</vt:lpstr>
      <vt:lpstr>Midpoint of a Segment</vt:lpstr>
      <vt:lpstr>Segment Bisector</vt:lpstr>
      <vt:lpstr>Perpendicular Bisector</vt:lpstr>
      <vt:lpstr>Adjacent Angles</vt:lpstr>
      <vt:lpstr>Linear Pair</vt:lpstr>
      <vt:lpstr>Vertical Angles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Angles</dc:title>
  <dc:creator>Alicia McKay</dc:creator>
  <cp:lastModifiedBy>Alicia McKay</cp:lastModifiedBy>
  <cp:revision>6</cp:revision>
  <dcterms:created xsi:type="dcterms:W3CDTF">2013-04-23T14:37:23Z</dcterms:created>
  <dcterms:modified xsi:type="dcterms:W3CDTF">2013-04-24T06:43:20Z</dcterms:modified>
</cp:coreProperties>
</file>