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69" r:id="rId5"/>
    <p:sldId id="259" r:id="rId6"/>
    <p:sldId id="261" r:id="rId7"/>
    <p:sldId id="260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B6F751F-59ED-48D8-942E-0AED847728C5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FEEF6EE-48CB-410C-BCAC-A78E86C99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80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2A52-D776-4599-BCFF-37202887FC25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289C-8F72-4D9B-804A-8DA3A1E24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67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2A52-D776-4599-BCFF-37202887FC25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289C-8F72-4D9B-804A-8DA3A1E24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7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2A52-D776-4599-BCFF-37202887FC25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289C-8F72-4D9B-804A-8DA3A1E24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8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2A52-D776-4599-BCFF-37202887FC25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289C-8F72-4D9B-804A-8DA3A1E24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2A52-D776-4599-BCFF-37202887FC25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289C-8F72-4D9B-804A-8DA3A1E24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6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2A52-D776-4599-BCFF-37202887FC25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289C-8F72-4D9B-804A-8DA3A1E24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3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2A52-D776-4599-BCFF-37202887FC25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289C-8F72-4D9B-804A-8DA3A1E24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25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2A52-D776-4599-BCFF-37202887FC25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289C-8F72-4D9B-804A-8DA3A1E24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12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2A52-D776-4599-BCFF-37202887FC25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289C-8F72-4D9B-804A-8DA3A1E24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57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2A52-D776-4599-BCFF-37202887FC25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289C-8F72-4D9B-804A-8DA3A1E24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83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2A52-D776-4599-BCFF-37202887FC25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289C-8F72-4D9B-804A-8DA3A1E24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494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92A52-D776-4599-BCFF-37202887FC25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E289C-8F72-4D9B-804A-8DA3A1E24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5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10.5 Vocab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McKay</a:t>
            </a:r>
          </a:p>
          <a:p>
            <a:r>
              <a:rPr lang="en-US" dirty="0" smtClean="0"/>
              <a:t>May 2,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1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Triangle SUM Theorem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 smtClean="0"/>
              <a:t>The sum of the interior angles of any triangle is equal to 180 degrees.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60150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Lesson 10-5: Transformations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AF32-1C24-4902-9BEC-8D1AC9514D47}" type="slidenum">
              <a:rPr lang="en-US"/>
              <a:pPr/>
              <a:t>3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838200"/>
          </a:xfrm>
        </p:spPr>
        <p:txBody>
          <a:bodyPr/>
          <a:lstStyle/>
          <a:p>
            <a:pPr algn="ctr">
              <a:lnSpc>
                <a:spcPct val="85000"/>
              </a:lnSpc>
              <a:spcBef>
                <a:spcPct val="55000"/>
              </a:spcBef>
              <a:spcAft>
                <a:spcPct val="55000"/>
              </a:spcAft>
            </a:pPr>
            <a:r>
              <a:rPr lang="en-US" sz="4800" b="1">
                <a:solidFill>
                  <a:schemeClr val="tx1"/>
                </a:solidFill>
                <a:latin typeface="Times New Roman" pitchFamily="18" charset="0"/>
              </a:rPr>
              <a:t>Reflections</a:t>
            </a:r>
          </a:p>
        </p:txBody>
      </p:sp>
      <p:sp>
        <p:nvSpPr>
          <p:cNvPr id="11329" name="Text Box 65"/>
          <p:cNvSpPr txBox="1">
            <a:spLocks noChangeArrowheads="1"/>
          </p:cNvSpPr>
          <p:nvPr/>
        </p:nvSpPr>
        <p:spPr bwMode="auto">
          <a:xfrm>
            <a:off x="3476318" y="4800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</a:rPr>
              <a:t>l</a:t>
            </a:r>
          </a:p>
        </p:txBody>
      </p:sp>
      <p:sp>
        <p:nvSpPr>
          <p:cNvPr id="11333" name="Line 69"/>
          <p:cNvSpPr>
            <a:spLocks noChangeShapeType="1"/>
          </p:cNvSpPr>
          <p:nvPr/>
        </p:nvSpPr>
        <p:spPr bwMode="auto">
          <a:xfrm flipH="1">
            <a:off x="3581400" y="2202873"/>
            <a:ext cx="0" cy="2286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35" name="AutoShape 71"/>
          <p:cNvSpPr>
            <a:spLocks noChangeArrowheads="1"/>
          </p:cNvSpPr>
          <p:nvPr/>
        </p:nvSpPr>
        <p:spPr bwMode="auto">
          <a:xfrm rot="-19083538">
            <a:off x="2074131" y="2914093"/>
            <a:ext cx="1066800" cy="1143000"/>
          </a:xfrm>
          <a:prstGeom prst="rtTriangle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6" name="AutoShape 72"/>
          <p:cNvSpPr>
            <a:spLocks noChangeArrowheads="1"/>
          </p:cNvSpPr>
          <p:nvPr/>
        </p:nvSpPr>
        <p:spPr bwMode="auto">
          <a:xfrm rot="13500936">
            <a:off x="4095924" y="2972325"/>
            <a:ext cx="1143000" cy="1071563"/>
          </a:xfrm>
          <a:prstGeom prst="rtTriangle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5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1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1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3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29" grpId="0"/>
      <p:bldP spid="11333" grpId="0" animBg="1"/>
      <p:bldP spid="11335" grpId="0" animBg="1"/>
      <p:bldP spid="113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Symmetry in Art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276600" y="5410200"/>
            <a:ext cx="2590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Pennsylvania Dutch Hex Sign</a:t>
            </a:r>
          </a:p>
        </p:txBody>
      </p:sp>
      <p:pic>
        <p:nvPicPr>
          <p:cNvPr id="17413" name="Picture 5" descr="C:\classes\fall04\MATH_151\CH_9\topology\h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05000"/>
            <a:ext cx="28194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63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Lesson 10-5: Transformations</a:t>
            </a:r>
          </a:p>
        </p:txBody>
      </p:sp>
      <p:sp>
        <p:nvSpPr>
          <p:cNvPr id="6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49167-9EE0-408C-9B89-73F38C8BC798}" type="slidenum">
              <a:rPr lang="en-US"/>
              <a:pPr/>
              <a:t>5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229600" cy="838200"/>
          </a:xfrm>
        </p:spPr>
        <p:txBody>
          <a:bodyPr/>
          <a:lstStyle/>
          <a:p>
            <a:pPr algn="ctr">
              <a:lnSpc>
                <a:spcPct val="85000"/>
              </a:lnSpc>
              <a:spcBef>
                <a:spcPct val="55000"/>
              </a:spcBef>
              <a:spcAft>
                <a:spcPct val="55000"/>
              </a:spcAft>
            </a:pPr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</a:rPr>
              <a:t>Reflections</a:t>
            </a:r>
            <a:endParaRPr lang="en-US" sz="4800" b="1" i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04800" y="4267200"/>
            <a:ext cx="5715000" cy="1066800"/>
          </a:xfrm>
        </p:spPr>
        <p:txBody>
          <a:bodyPr/>
          <a:lstStyle/>
          <a:p>
            <a:pPr>
              <a:buClr>
                <a:srgbClr val="CC3300"/>
              </a:buClr>
            </a:pPr>
            <a:r>
              <a:rPr lang="en-US" sz="2400" dirty="0">
                <a:latin typeface="Times New Roman" pitchFamily="18" charset="0"/>
              </a:rPr>
              <a:t>reflects across the y axis to line </a:t>
            </a:r>
            <a:r>
              <a:rPr lang="en-US" sz="2400" i="1" dirty="0">
                <a:latin typeface="Times New Roman" pitchFamily="18" charset="0"/>
              </a:rPr>
              <a:t>n</a:t>
            </a:r>
          </a:p>
          <a:p>
            <a:pPr>
              <a:buClr>
                <a:srgbClr val="CC3300"/>
              </a:buClr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</a:rPr>
              <a:t>     (2, 1) </a:t>
            </a:r>
            <a:r>
              <a:rPr lang="en-US" sz="2400" dirty="0">
                <a:latin typeface="Times New Roman" pitchFamily="18" charset="0"/>
                <a:sym typeface="Wingdings" pitchFamily="2" charset="2"/>
              </a:rPr>
              <a:t> (-2, 1)  &amp; (5, 4)  (-5, 4)</a:t>
            </a:r>
            <a:endParaRPr lang="en-US" sz="2400" dirty="0">
              <a:latin typeface="Times New Roman" pitchFamily="18" charset="0"/>
            </a:endParaRPr>
          </a:p>
        </p:txBody>
      </p:sp>
      <p:grpSp>
        <p:nvGrpSpPr>
          <p:cNvPr id="34831" name="Group 15"/>
          <p:cNvGrpSpPr>
            <a:grpSpLocks/>
          </p:cNvGrpSpPr>
          <p:nvPr/>
        </p:nvGrpSpPr>
        <p:grpSpPr bwMode="auto">
          <a:xfrm>
            <a:off x="5791200" y="3581400"/>
            <a:ext cx="3048000" cy="2667000"/>
            <a:chOff x="3360" y="2544"/>
            <a:chExt cx="1632" cy="1488"/>
          </a:xfrm>
        </p:grpSpPr>
        <p:grpSp>
          <p:nvGrpSpPr>
            <p:cNvPr id="34832" name="Group 16"/>
            <p:cNvGrpSpPr>
              <a:grpSpLocks/>
            </p:cNvGrpSpPr>
            <p:nvPr/>
          </p:nvGrpSpPr>
          <p:grpSpPr bwMode="auto">
            <a:xfrm>
              <a:off x="3360" y="2544"/>
              <a:ext cx="1632" cy="1488"/>
              <a:chOff x="3360" y="2544"/>
              <a:chExt cx="1632" cy="1488"/>
            </a:xfrm>
          </p:grpSpPr>
          <p:grpSp>
            <p:nvGrpSpPr>
              <p:cNvPr id="34833" name="Group 17"/>
              <p:cNvGrpSpPr>
                <a:grpSpLocks/>
              </p:cNvGrpSpPr>
              <p:nvPr/>
            </p:nvGrpSpPr>
            <p:grpSpPr bwMode="auto">
              <a:xfrm>
                <a:off x="3360" y="2544"/>
                <a:ext cx="1584" cy="1488"/>
                <a:chOff x="3360" y="2736"/>
                <a:chExt cx="1584" cy="1488"/>
              </a:xfrm>
            </p:grpSpPr>
            <p:grpSp>
              <p:nvGrpSpPr>
                <p:cNvPr id="34834" name="Group 18"/>
                <p:cNvGrpSpPr>
                  <a:grpSpLocks/>
                </p:cNvGrpSpPr>
                <p:nvPr/>
              </p:nvGrpSpPr>
              <p:grpSpPr bwMode="auto">
                <a:xfrm>
                  <a:off x="3360" y="2880"/>
                  <a:ext cx="1584" cy="1248"/>
                  <a:chOff x="2928" y="2880"/>
                  <a:chExt cx="2256" cy="1248"/>
                </a:xfrm>
              </p:grpSpPr>
              <p:sp>
                <p:nvSpPr>
                  <p:cNvPr id="34835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3456"/>
                    <a:ext cx="220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36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55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37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648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38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744"/>
                    <a:ext cx="2112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39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840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40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936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34841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2928" y="2880"/>
                    <a:ext cx="2256" cy="480"/>
                    <a:chOff x="2928" y="3456"/>
                    <a:chExt cx="2256" cy="480"/>
                  </a:xfrm>
                </p:grpSpPr>
                <p:sp>
                  <p:nvSpPr>
                    <p:cNvPr id="34842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3456"/>
                      <a:ext cx="220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43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552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44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648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45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744"/>
                      <a:ext cx="2112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46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840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47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936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4848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403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49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4128"/>
                    <a:ext cx="220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4850" name="Group 34"/>
                <p:cNvGrpSpPr>
                  <a:grpSpLocks/>
                </p:cNvGrpSpPr>
                <p:nvPr/>
              </p:nvGrpSpPr>
              <p:grpSpPr bwMode="auto">
                <a:xfrm rot="5400000">
                  <a:off x="3432" y="2856"/>
                  <a:ext cx="1488" cy="1248"/>
                  <a:chOff x="2928" y="2880"/>
                  <a:chExt cx="2256" cy="1248"/>
                </a:xfrm>
              </p:grpSpPr>
              <p:sp>
                <p:nvSpPr>
                  <p:cNvPr id="34851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3456"/>
                    <a:ext cx="220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52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55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53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648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54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744"/>
                    <a:ext cx="2112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55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840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56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936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34857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2928" y="2880"/>
                    <a:ext cx="2256" cy="480"/>
                    <a:chOff x="2928" y="3456"/>
                    <a:chExt cx="2256" cy="480"/>
                  </a:xfrm>
                </p:grpSpPr>
                <p:sp>
                  <p:nvSpPr>
                    <p:cNvPr id="34858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3456"/>
                      <a:ext cx="220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59" name="Line 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552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60" name="Line 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648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61" name="Line 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744"/>
                      <a:ext cx="2112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62" name="Line 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840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863" name="Line 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936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4864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403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65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4128"/>
                    <a:ext cx="220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4866" name="Line 50"/>
              <p:cNvSpPr>
                <a:spLocks noChangeShapeType="1"/>
              </p:cNvSpPr>
              <p:nvPr/>
            </p:nvSpPr>
            <p:spPr bwMode="auto">
              <a:xfrm>
                <a:off x="3360" y="3264"/>
                <a:ext cx="16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67" name="Line 51"/>
            <p:cNvSpPr>
              <a:spLocks noChangeShapeType="1"/>
            </p:cNvSpPr>
            <p:nvPr/>
          </p:nvSpPr>
          <p:spPr bwMode="auto">
            <a:xfrm>
              <a:off x="4224" y="2592"/>
              <a:ext cx="0" cy="14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76" name="Text Box 60"/>
          <p:cNvSpPr txBox="1">
            <a:spLocks noChangeArrowheads="1"/>
          </p:cNvSpPr>
          <p:nvPr/>
        </p:nvSpPr>
        <p:spPr bwMode="auto">
          <a:xfrm>
            <a:off x="381000" y="1752600"/>
            <a:ext cx="8077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CC3300"/>
                </a:solidFill>
                <a:latin typeface="Times New Roman" pitchFamily="18" charset="0"/>
              </a:rPr>
              <a:t>Reflection across the y-axis</a:t>
            </a:r>
            <a:r>
              <a:rPr lang="en-US" sz="2400" dirty="0" smtClean="0">
                <a:latin typeface="Times New Roman" pitchFamily="18" charset="0"/>
              </a:rPr>
              <a:t>: the y values stay the same and the x values change sign</a:t>
            </a:r>
            <a:r>
              <a:rPr lang="en-US" sz="2400" b="1" dirty="0" smtClean="0">
                <a:latin typeface="Times New Roman" pitchFamily="18" charset="0"/>
              </a:rPr>
              <a:t>.       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</a:rPr>
              <a:t>(x , y) 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 (-x, y)</a:t>
            </a:r>
            <a:endParaRPr lang="en-US" sz="2400" b="1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4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 flipH="1">
            <a:off x="7620000" y="4038600"/>
            <a:ext cx="838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2" name="Line 66"/>
          <p:cNvSpPr>
            <a:spLocks noChangeShapeType="1"/>
          </p:cNvSpPr>
          <p:nvPr/>
        </p:nvSpPr>
        <p:spPr bwMode="auto">
          <a:xfrm flipH="1" flipV="1">
            <a:off x="6248400" y="3962400"/>
            <a:ext cx="9906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84" name="Oval 68"/>
          <p:cNvSpPr>
            <a:spLocks noChangeArrowheads="1"/>
          </p:cNvSpPr>
          <p:nvPr/>
        </p:nvSpPr>
        <p:spPr bwMode="auto">
          <a:xfrm>
            <a:off x="7696200" y="4648200"/>
            <a:ext cx="152400" cy="1524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85" name="Oval 69"/>
          <p:cNvSpPr>
            <a:spLocks noChangeArrowheads="1"/>
          </p:cNvSpPr>
          <p:nvPr/>
        </p:nvSpPr>
        <p:spPr bwMode="auto">
          <a:xfrm>
            <a:off x="8229600" y="4114800"/>
            <a:ext cx="152400" cy="1524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86" name="Oval 70"/>
          <p:cNvSpPr>
            <a:spLocks noChangeArrowheads="1"/>
          </p:cNvSpPr>
          <p:nvPr/>
        </p:nvSpPr>
        <p:spPr bwMode="auto">
          <a:xfrm>
            <a:off x="6400800" y="41148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87" name="Oval 71"/>
          <p:cNvSpPr>
            <a:spLocks noChangeArrowheads="1"/>
          </p:cNvSpPr>
          <p:nvPr/>
        </p:nvSpPr>
        <p:spPr bwMode="auto">
          <a:xfrm>
            <a:off x="6934200" y="46482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90" name="Text Box 74"/>
          <p:cNvSpPr txBox="1">
            <a:spLocks noChangeArrowheads="1"/>
          </p:cNvSpPr>
          <p:nvPr/>
        </p:nvSpPr>
        <p:spPr bwMode="auto">
          <a:xfrm>
            <a:off x="228600" y="3810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3300"/>
                </a:solidFill>
                <a:latin typeface="Times New Roman" pitchFamily="18" charset="0"/>
              </a:rPr>
              <a:t>Example:</a:t>
            </a:r>
          </a:p>
        </p:txBody>
      </p:sp>
      <p:sp>
        <p:nvSpPr>
          <p:cNvPr id="34893" name="Text Box 77"/>
          <p:cNvSpPr txBox="1">
            <a:spLocks noChangeArrowheads="1"/>
          </p:cNvSpPr>
          <p:nvPr/>
        </p:nvSpPr>
        <p:spPr bwMode="auto">
          <a:xfrm>
            <a:off x="-152400" y="5334000"/>
            <a:ext cx="54102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eaLnBrk="1" hangingPunct="1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Char char="l"/>
            </a:pPr>
            <a:r>
              <a:rPr lang="en-US" sz="2400">
                <a:latin typeface="Times New Roman" pitchFamily="18" charset="0"/>
              </a:rPr>
              <a:t>   reflects </a:t>
            </a:r>
            <a:r>
              <a:rPr lang="en-US"/>
              <a:t> </a:t>
            </a:r>
            <a:r>
              <a:rPr lang="en-US" sz="2400">
                <a:latin typeface="Times New Roman" pitchFamily="18" charset="0"/>
              </a:rPr>
              <a:t>across the x axis to line </a:t>
            </a:r>
            <a:r>
              <a:rPr lang="en-US" sz="2400" i="1">
                <a:latin typeface="Times New Roman" pitchFamily="18" charset="0"/>
              </a:rPr>
              <a:t>m</a:t>
            </a:r>
            <a:r>
              <a:rPr lang="en-US" sz="2400">
                <a:latin typeface="Times New Roman" pitchFamily="18" charset="0"/>
              </a:rPr>
              <a:t>. </a:t>
            </a:r>
          </a:p>
          <a:p>
            <a:pPr eaLnBrk="1" hangingPunct="1">
              <a:spcBef>
                <a:spcPct val="20000"/>
              </a:spcBef>
              <a:buClr>
                <a:srgbClr val="CC3300"/>
              </a:buClr>
              <a:buSzPct val="70000"/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</a:rPr>
              <a:t>           (2, 1) 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 (2, -1) &amp; (5, 4)  (5, -4)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4894" name="Text Box 78"/>
          <p:cNvSpPr txBox="1">
            <a:spLocks noChangeArrowheads="1"/>
          </p:cNvSpPr>
          <p:nvPr/>
        </p:nvSpPr>
        <p:spPr bwMode="auto">
          <a:xfrm>
            <a:off x="8534400" y="3810000"/>
            <a:ext cx="3048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l</a:t>
            </a:r>
          </a:p>
        </p:txBody>
      </p:sp>
      <p:sp>
        <p:nvSpPr>
          <p:cNvPr id="34895" name="Text Box 79"/>
          <p:cNvSpPr txBox="1">
            <a:spLocks noChangeArrowheads="1"/>
          </p:cNvSpPr>
          <p:nvPr/>
        </p:nvSpPr>
        <p:spPr bwMode="auto">
          <a:xfrm>
            <a:off x="5867400" y="3810000"/>
            <a:ext cx="304800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0849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4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4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4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4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4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4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4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4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4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34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4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4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4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4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4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4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1000"/>
                                        <p:tgtEl>
                                          <p:spTgt spid="34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1000"/>
                                        <p:tgtEl>
                                          <p:spTgt spid="34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76" grpId="0"/>
      <p:bldP spid="34881" grpId="0" animBg="1"/>
      <p:bldP spid="34882" grpId="0" animBg="1"/>
      <p:bldP spid="34884" grpId="0" animBg="1"/>
      <p:bldP spid="34885" grpId="0" animBg="1"/>
      <p:bldP spid="34886" grpId="0" animBg="1"/>
      <p:bldP spid="34887" grpId="0" animBg="1"/>
      <p:bldP spid="34890" grpId="0"/>
      <p:bldP spid="34893" grpId="0"/>
      <p:bldP spid="34894" grpId="0" animBg="1"/>
      <p:bldP spid="3489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Reflections</a:t>
            </a:r>
            <a:endParaRPr lang="en-US" b="1" dirty="0"/>
          </a:p>
        </p:txBody>
      </p:sp>
      <p:sp>
        <p:nvSpPr>
          <p:cNvPr id="4" name="Text Box 61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CC3300"/>
                </a:solidFill>
                <a:latin typeface="Times New Roman" pitchFamily="18" charset="0"/>
              </a:rPr>
              <a:t>Reflection across the x-axis</a:t>
            </a:r>
            <a:r>
              <a:rPr lang="en-US" sz="2400" dirty="0" smtClean="0">
                <a:latin typeface="Times New Roman" pitchFamily="18" charset="0"/>
              </a:rPr>
              <a:t>: the x values stay the same and the y values change sign</a:t>
            </a:r>
            <a:r>
              <a:rPr lang="en-US" sz="2400" b="1" dirty="0" smtClean="0">
                <a:latin typeface="Times New Roman" pitchFamily="18" charset="0"/>
              </a:rPr>
              <a:t>.       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</a:rPr>
              <a:t>(x , y) 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sym typeface="Wingdings" pitchFamily="2" charset="2"/>
              </a:rPr>
              <a:t> (x, -y)</a:t>
            </a:r>
          </a:p>
          <a:p>
            <a:pPr>
              <a:spcBef>
                <a:spcPct val="50000"/>
              </a:spcBef>
            </a:pPr>
            <a:endParaRPr lang="en-US" sz="24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3083044" y="3230344"/>
            <a:ext cx="3048000" cy="2667000"/>
            <a:chOff x="3360" y="2544"/>
            <a:chExt cx="1632" cy="1488"/>
          </a:xfrm>
        </p:grpSpPr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3360" y="2544"/>
              <a:ext cx="1632" cy="1488"/>
              <a:chOff x="3360" y="2544"/>
              <a:chExt cx="1632" cy="1488"/>
            </a:xfrm>
          </p:grpSpPr>
          <p:grpSp>
            <p:nvGrpSpPr>
              <p:cNvPr id="8" name="Group 17"/>
              <p:cNvGrpSpPr>
                <a:grpSpLocks/>
              </p:cNvGrpSpPr>
              <p:nvPr/>
            </p:nvGrpSpPr>
            <p:grpSpPr bwMode="auto">
              <a:xfrm>
                <a:off x="3360" y="2544"/>
                <a:ext cx="1584" cy="1488"/>
                <a:chOff x="3360" y="2736"/>
                <a:chExt cx="1584" cy="1488"/>
              </a:xfrm>
            </p:grpSpPr>
            <p:grpSp>
              <p:nvGrpSpPr>
                <p:cNvPr id="10" name="Group 18"/>
                <p:cNvGrpSpPr>
                  <a:grpSpLocks/>
                </p:cNvGrpSpPr>
                <p:nvPr/>
              </p:nvGrpSpPr>
              <p:grpSpPr bwMode="auto">
                <a:xfrm>
                  <a:off x="3360" y="2880"/>
                  <a:ext cx="1584" cy="1248"/>
                  <a:chOff x="2928" y="2880"/>
                  <a:chExt cx="2256" cy="1248"/>
                </a:xfrm>
              </p:grpSpPr>
              <p:sp>
                <p:nvSpPr>
                  <p:cNvPr id="27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3456"/>
                    <a:ext cx="220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55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648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744"/>
                    <a:ext cx="2112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840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2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936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33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2928" y="2880"/>
                    <a:ext cx="2256" cy="480"/>
                    <a:chOff x="2928" y="3456"/>
                    <a:chExt cx="2256" cy="480"/>
                  </a:xfrm>
                </p:grpSpPr>
                <p:sp>
                  <p:nvSpPr>
                    <p:cNvPr id="36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3456"/>
                      <a:ext cx="220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7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552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8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648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9" name="Line 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744"/>
                      <a:ext cx="2112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0" name="Line 3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840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1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936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4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403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4128"/>
                    <a:ext cx="220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" name="Group 34"/>
                <p:cNvGrpSpPr>
                  <a:grpSpLocks/>
                </p:cNvGrpSpPr>
                <p:nvPr/>
              </p:nvGrpSpPr>
              <p:grpSpPr bwMode="auto">
                <a:xfrm rot="5400000">
                  <a:off x="3432" y="2856"/>
                  <a:ext cx="1488" cy="1248"/>
                  <a:chOff x="2928" y="2880"/>
                  <a:chExt cx="2256" cy="1248"/>
                </a:xfrm>
              </p:grpSpPr>
              <p:sp>
                <p:nvSpPr>
                  <p:cNvPr id="12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3456"/>
                    <a:ext cx="220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55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648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744"/>
                    <a:ext cx="2112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840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936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8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2928" y="2880"/>
                    <a:ext cx="2256" cy="480"/>
                    <a:chOff x="2928" y="3456"/>
                    <a:chExt cx="2256" cy="480"/>
                  </a:xfrm>
                </p:grpSpPr>
                <p:sp>
                  <p:nvSpPr>
                    <p:cNvPr id="21" name="Line 4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3456"/>
                      <a:ext cx="220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" name="Line 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552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" name="Line 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648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" name="Line 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744"/>
                      <a:ext cx="2112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" name="Line 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840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" name="Line 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936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9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403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4128"/>
                    <a:ext cx="220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" name="Line 50"/>
              <p:cNvSpPr>
                <a:spLocks noChangeShapeType="1"/>
              </p:cNvSpPr>
              <p:nvPr/>
            </p:nvSpPr>
            <p:spPr bwMode="auto">
              <a:xfrm>
                <a:off x="3360" y="3264"/>
                <a:ext cx="16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" name="Line 51"/>
            <p:cNvSpPr>
              <a:spLocks noChangeShapeType="1"/>
            </p:cNvSpPr>
            <p:nvPr/>
          </p:nvSpPr>
          <p:spPr bwMode="auto">
            <a:xfrm>
              <a:off x="4224" y="2592"/>
              <a:ext cx="0" cy="14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781857" y="3412241"/>
            <a:ext cx="1066800" cy="1012723"/>
            <a:chOff x="4781857" y="3412241"/>
            <a:chExt cx="1066800" cy="1012723"/>
          </a:xfrm>
        </p:grpSpPr>
        <p:sp>
          <p:nvSpPr>
            <p:cNvPr id="42" name="Line 65"/>
            <p:cNvSpPr>
              <a:spLocks noChangeShapeType="1"/>
            </p:cNvSpPr>
            <p:nvPr/>
          </p:nvSpPr>
          <p:spPr bwMode="auto">
            <a:xfrm flipH="1">
              <a:off x="4896157" y="3510564"/>
              <a:ext cx="83820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Oval 69"/>
            <p:cNvSpPr>
              <a:spLocks noChangeArrowheads="1"/>
            </p:cNvSpPr>
            <p:nvPr/>
          </p:nvSpPr>
          <p:spPr bwMode="auto">
            <a:xfrm>
              <a:off x="5696257" y="3412241"/>
              <a:ext cx="152400" cy="152400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68"/>
            <p:cNvSpPr>
              <a:spLocks noChangeArrowheads="1"/>
            </p:cNvSpPr>
            <p:nvPr/>
          </p:nvSpPr>
          <p:spPr bwMode="auto">
            <a:xfrm>
              <a:off x="4781857" y="4272564"/>
              <a:ext cx="152400" cy="152400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781857" y="4606860"/>
            <a:ext cx="1094509" cy="1098755"/>
            <a:chOff x="4781857" y="4606860"/>
            <a:chExt cx="1094509" cy="1098755"/>
          </a:xfrm>
        </p:grpSpPr>
        <p:sp>
          <p:nvSpPr>
            <p:cNvPr id="43" name="Line 67"/>
            <p:cNvSpPr>
              <a:spLocks noChangeShapeType="1"/>
            </p:cNvSpPr>
            <p:nvPr/>
          </p:nvSpPr>
          <p:spPr bwMode="auto">
            <a:xfrm>
              <a:off x="4858057" y="4692893"/>
              <a:ext cx="914400" cy="914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Oval 72"/>
            <p:cNvSpPr>
              <a:spLocks noChangeArrowheads="1"/>
            </p:cNvSpPr>
            <p:nvPr/>
          </p:nvSpPr>
          <p:spPr bwMode="auto">
            <a:xfrm>
              <a:off x="4781857" y="4606860"/>
              <a:ext cx="152400" cy="15240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73"/>
            <p:cNvSpPr>
              <a:spLocks noChangeArrowheads="1"/>
            </p:cNvSpPr>
            <p:nvPr/>
          </p:nvSpPr>
          <p:spPr bwMode="auto">
            <a:xfrm>
              <a:off x="5723966" y="5553215"/>
              <a:ext cx="152400" cy="152400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8026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Lesson 10-5: Transformations</a:t>
            </a:r>
          </a:p>
        </p:txBody>
      </p:sp>
      <p:sp>
        <p:nvSpPr>
          <p:cNvPr id="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EAFBA-159A-4D3D-8DAE-11AD45D9E13B}" type="slidenum">
              <a:rPr lang="en-US"/>
              <a:pPr/>
              <a:t>7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924800" cy="914400"/>
          </a:xfrm>
        </p:spPr>
        <p:txBody>
          <a:bodyPr/>
          <a:lstStyle/>
          <a:p>
            <a:r>
              <a:rPr lang="en-US" sz="4400" b="1">
                <a:solidFill>
                  <a:schemeClr val="tx1"/>
                </a:solidFill>
                <a:latin typeface="Times New Roman" pitchFamily="18" charset="0"/>
              </a:rPr>
              <a:t>Reflections across specific lines:</a:t>
            </a:r>
          </a:p>
        </p:txBody>
      </p:sp>
      <p:sp>
        <p:nvSpPr>
          <p:cNvPr id="13353" name="Rectangle 41"/>
          <p:cNvSpPr>
            <a:spLocks noGrp="1" noChangeArrowheads="1"/>
          </p:cNvSpPr>
          <p:nvPr>
            <p:ph sz="half" idx="1"/>
          </p:nvPr>
        </p:nvSpPr>
        <p:spPr>
          <a:xfrm>
            <a:off x="228600" y="1752600"/>
            <a:ext cx="8534400" cy="4038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</a:rPr>
              <a:t>To reflect a figure across the line y = a or x = a, mark the corresponding points equidistant from the line. </a:t>
            </a:r>
          </a:p>
          <a:p>
            <a:pPr>
              <a:buFont typeface="Wingdings" pitchFamily="2" charset="2"/>
              <a:buNone/>
            </a:pPr>
            <a:r>
              <a:rPr lang="en-US" sz="2400" dirty="0">
                <a:latin typeface="Times New Roman" pitchFamily="18" charset="0"/>
              </a:rPr>
              <a:t>i.e.  If a point is 2 units above the line its corresponding image point must be 2 points below the line.</a:t>
            </a:r>
          </a:p>
        </p:txBody>
      </p:sp>
      <p:grpSp>
        <p:nvGrpSpPr>
          <p:cNvPr id="13365" name="Group 53"/>
          <p:cNvGrpSpPr>
            <a:grpSpLocks/>
          </p:cNvGrpSpPr>
          <p:nvPr/>
        </p:nvGrpSpPr>
        <p:grpSpPr bwMode="auto">
          <a:xfrm>
            <a:off x="5257800" y="3124200"/>
            <a:ext cx="3429000" cy="2971800"/>
            <a:chOff x="3360" y="2544"/>
            <a:chExt cx="1632" cy="1488"/>
          </a:xfrm>
        </p:grpSpPr>
        <p:grpSp>
          <p:nvGrpSpPr>
            <p:cNvPr id="13366" name="Group 54"/>
            <p:cNvGrpSpPr>
              <a:grpSpLocks/>
            </p:cNvGrpSpPr>
            <p:nvPr/>
          </p:nvGrpSpPr>
          <p:grpSpPr bwMode="auto">
            <a:xfrm>
              <a:off x="3360" y="2544"/>
              <a:ext cx="1632" cy="1488"/>
              <a:chOff x="3360" y="2544"/>
              <a:chExt cx="1632" cy="1488"/>
            </a:xfrm>
          </p:grpSpPr>
          <p:grpSp>
            <p:nvGrpSpPr>
              <p:cNvPr id="13367" name="Group 55"/>
              <p:cNvGrpSpPr>
                <a:grpSpLocks/>
              </p:cNvGrpSpPr>
              <p:nvPr/>
            </p:nvGrpSpPr>
            <p:grpSpPr bwMode="auto">
              <a:xfrm>
                <a:off x="3360" y="2544"/>
                <a:ext cx="1584" cy="1488"/>
                <a:chOff x="3360" y="2736"/>
                <a:chExt cx="1584" cy="1488"/>
              </a:xfrm>
            </p:grpSpPr>
            <p:grpSp>
              <p:nvGrpSpPr>
                <p:cNvPr id="13368" name="Group 56"/>
                <p:cNvGrpSpPr>
                  <a:grpSpLocks/>
                </p:cNvGrpSpPr>
                <p:nvPr/>
              </p:nvGrpSpPr>
              <p:grpSpPr bwMode="auto">
                <a:xfrm>
                  <a:off x="3360" y="2880"/>
                  <a:ext cx="1584" cy="1248"/>
                  <a:chOff x="2928" y="2880"/>
                  <a:chExt cx="2256" cy="1248"/>
                </a:xfrm>
              </p:grpSpPr>
              <p:sp>
                <p:nvSpPr>
                  <p:cNvPr id="13369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3456"/>
                    <a:ext cx="220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70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55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71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648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72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744"/>
                    <a:ext cx="2112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73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840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74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936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3375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2928" y="2880"/>
                    <a:ext cx="2256" cy="480"/>
                    <a:chOff x="2928" y="3456"/>
                    <a:chExt cx="2256" cy="480"/>
                  </a:xfrm>
                </p:grpSpPr>
                <p:sp>
                  <p:nvSpPr>
                    <p:cNvPr id="13376" name="Line 6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3456"/>
                      <a:ext cx="220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377" name="Line 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552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378" name="Line 6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648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379" name="Line 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744"/>
                      <a:ext cx="2112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380" name="Line 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840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381" name="Line 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936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3382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403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83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4128"/>
                    <a:ext cx="220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384" name="Group 72"/>
                <p:cNvGrpSpPr>
                  <a:grpSpLocks/>
                </p:cNvGrpSpPr>
                <p:nvPr/>
              </p:nvGrpSpPr>
              <p:grpSpPr bwMode="auto">
                <a:xfrm rot="5400000">
                  <a:off x="3432" y="2856"/>
                  <a:ext cx="1488" cy="1248"/>
                  <a:chOff x="2928" y="2880"/>
                  <a:chExt cx="2256" cy="1248"/>
                </a:xfrm>
              </p:grpSpPr>
              <p:sp>
                <p:nvSpPr>
                  <p:cNvPr id="13385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2928" y="3456"/>
                    <a:ext cx="220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86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55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87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3648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88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744"/>
                    <a:ext cx="2112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89" name="Line 77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840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90" name="Line 78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3936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3391" name="Group 79"/>
                  <p:cNvGrpSpPr>
                    <a:grpSpLocks/>
                  </p:cNvGrpSpPr>
                  <p:nvPr/>
                </p:nvGrpSpPr>
                <p:grpSpPr bwMode="auto">
                  <a:xfrm>
                    <a:off x="2928" y="2880"/>
                    <a:ext cx="2256" cy="480"/>
                    <a:chOff x="2928" y="3456"/>
                    <a:chExt cx="2256" cy="480"/>
                  </a:xfrm>
                </p:grpSpPr>
                <p:sp>
                  <p:nvSpPr>
                    <p:cNvPr id="13392" name="Line 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28" y="3456"/>
                      <a:ext cx="2208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393" name="Line 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552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394" name="Line 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76" y="3648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395" name="Line 8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744"/>
                      <a:ext cx="2112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396" name="Line 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840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397" name="Line 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24" y="3936"/>
                      <a:ext cx="2160" cy="0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3398" name="Line 86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4032"/>
                    <a:ext cx="21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99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4128"/>
                    <a:ext cx="220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400" name="Line 88"/>
              <p:cNvSpPr>
                <a:spLocks noChangeShapeType="1"/>
              </p:cNvSpPr>
              <p:nvPr/>
            </p:nvSpPr>
            <p:spPr bwMode="auto">
              <a:xfrm>
                <a:off x="3360" y="3264"/>
                <a:ext cx="16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401" name="Line 89"/>
            <p:cNvSpPr>
              <a:spLocks noChangeShapeType="1"/>
            </p:cNvSpPr>
            <p:nvPr/>
          </p:nvSpPr>
          <p:spPr bwMode="auto">
            <a:xfrm>
              <a:off x="4224" y="2592"/>
              <a:ext cx="0" cy="14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402" name="Line 90"/>
          <p:cNvSpPr>
            <a:spLocks noChangeShapeType="1"/>
          </p:cNvSpPr>
          <p:nvPr/>
        </p:nvSpPr>
        <p:spPr bwMode="auto">
          <a:xfrm>
            <a:off x="4852147" y="4343400"/>
            <a:ext cx="4038600" cy="0"/>
          </a:xfrm>
          <a:prstGeom prst="line">
            <a:avLst/>
          </a:prstGeom>
          <a:noFill/>
          <a:ln w="76200">
            <a:solidFill>
              <a:srgbClr val="CC00C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03" name="Oval 91"/>
          <p:cNvSpPr>
            <a:spLocks noChangeArrowheads="1"/>
          </p:cNvSpPr>
          <p:nvPr/>
        </p:nvSpPr>
        <p:spPr bwMode="auto">
          <a:xfrm>
            <a:off x="7391400" y="3886200"/>
            <a:ext cx="152400" cy="1524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04" name="Oval 92"/>
          <p:cNvSpPr>
            <a:spLocks noChangeArrowheads="1"/>
          </p:cNvSpPr>
          <p:nvPr/>
        </p:nvSpPr>
        <p:spPr bwMode="auto">
          <a:xfrm>
            <a:off x="7391400" y="4648200"/>
            <a:ext cx="152400" cy="1524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407" name="Line 95"/>
          <p:cNvSpPr>
            <a:spLocks noChangeShapeType="1"/>
          </p:cNvSpPr>
          <p:nvPr/>
        </p:nvSpPr>
        <p:spPr bwMode="auto">
          <a:xfrm flipH="1" flipV="1">
            <a:off x="6477000" y="3429000"/>
            <a:ext cx="990600" cy="5334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08" name="Line 96"/>
          <p:cNvSpPr>
            <a:spLocks noChangeShapeType="1"/>
          </p:cNvSpPr>
          <p:nvPr/>
        </p:nvSpPr>
        <p:spPr bwMode="auto">
          <a:xfrm flipH="1">
            <a:off x="5867400" y="3429000"/>
            <a:ext cx="609600" cy="7620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0" name="Line 98"/>
          <p:cNvSpPr>
            <a:spLocks noChangeShapeType="1"/>
          </p:cNvSpPr>
          <p:nvPr/>
        </p:nvSpPr>
        <p:spPr bwMode="auto">
          <a:xfrm flipV="1">
            <a:off x="5867400" y="3962400"/>
            <a:ext cx="1600200" cy="22860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1" name="Line 99"/>
          <p:cNvSpPr>
            <a:spLocks noChangeShapeType="1"/>
          </p:cNvSpPr>
          <p:nvPr/>
        </p:nvSpPr>
        <p:spPr bwMode="auto">
          <a:xfrm flipH="1">
            <a:off x="6477000" y="4724400"/>
            <a:ext cx="990600" cy="60960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2" name="Line 100"/>
          <p:cNvSpPr>
            <a:spLocks noChangeShapeType="1"/>
          </p:cNvSpPr>
          <p:nvPr/>
        </p:nvSpPr>
        <p:spPr bwMode="auto">
          <a:xfrm flipH="1" flipV="1">
            <a:off x="5867400" y="4572000"/>
            <a:ext cx="1600200" cy="15240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3" name="Line 101"/>
          <p:cNvSpPr>
            <a:spLocks noChangeShapeType="1"/>
          </p:cNvSpPr>
          <p:nvPr/>
        </p:nvSpPr>
        <p:spPr bwMode="auto">
          <a:xfrm>
            <a:off x="5867400" y="4572000"/>
            <a:ext cx="609600" cy="76200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4" name="Text Box 102"/>
          <p:cNvSpPr txBox="1">
            <a:spLocks noChangeArrowheads="1"/>
          </p:cNvSpPr>
          <p:nvPr/>
        </p:nvSpPr>
        <p:spPr bwMode="auto">
          <a:xfrm>
            <a:off x="1219200" y="5105400"/>
            <a:ext cx="281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(-3, 6) </a:t>
            </a:r>
            <a:r>
              <a:rPr lang="en-US" sz="2800" b="1">
                <a:latin typeface="Times New Roman" pitchFamily="18" charset="0"/>
                <a:sym typeface="Wingdings" pitchFamily="2" charset="2"/>
              </a:rPr>
              <a:t> (-3, -4)</a:t>
            </a:r>
            <a:endParaRPr lang="en-US" sz="2800" b="1">
              <a:latin typeface="Times New Roman" pitchFamily="18" charset="0"/>
            </a:endParaRPr>
          </a:p>
        </p:txBody>
      </p:sp>
      <p:sp>
        <p:nvSpPr>
          <p:cNvPr id="13415" name="Text Box 103"/>
          <p:cNvSpPr txBox="1">
            <a:spLocks noChangeArrowheads="1"/>
          </p:cNvSpPr>
          <p:nvPr/>
        </p:nvSpPr>
        <p:spPr bwMode="auto">
          <a:xfrm>
            <a:off x="1219200" y="5638800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(-6, 2)  </a:t>
            </a:r>
            <a:r>
              <a:rPr lang="en-US" sz="2800" b="1">
                <a:latin typeface="Times New Roman" pitchFamily="18" charset="0"/>
                <a:sym typeface="Wingdings" pitchFamily="2" charset="2"/>
              </a:rPr>
              <a:t>  (-6, 0)</a:t>
            </a:r>
            <a:endParaRPr lang="en-US" sz="2800" b="1">
              <a:latin typeface="Times New Roman" pitchFamily="18" charset="0"/>
            </a:endParaRPr>
          </a:p>
        </p:txBody>
      </p:sp>
      <p:sp>
        <p:nvSpPr>
          <p:cNvPr id="13416" name="Text Box 104"/>
          <p:cNvSpPr txBox="1">
            <a:spLocks noChangeArrowheads="1"/>
          </p:cNvSpPr>
          <p:nvPr/>
        </p:nvSpPr>
        <p:spPr bwMode="auto">
          <a:xfrm>
            <a:off x="1295400" y="4495800"/>
            <a:ext cx="2549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(2, 3)  </a:t>
            </a:r>
            <a:r>
              <a:rPr lang="en-US" sz="2800" b="1">
                <a:latin typeface="Times New Roman" pitchFamily="18" charset="0"/>
                <a:sym typeface="Wingdings" pitchFamily="2" charset="2"/>
              </a:rPr>
              <a:t> </a:t>
            </a:r>
            <a:r>
              <a:rPr lang="en-US" sz="2800" b="1">
                <a:latin typeface="Times New Roman" pitchFamily="18" charset="0"/>
              </a:rPr>
              <a:t>(2, -1).</a:t>
            </a:r>
          </a:p>
        </p:txBody>
      </p:sp>
      <p:sp>
        <p:nvSpPr>
          <p:cNvPr id="13417" name="Text Box 105"/>
          <p:cNvSpPr txBox="1">
            <a:spLocks noChangeArrowheads="1"/>
          </p:cNvSpPr>
          <p:nvPr/>
        </p:nvSpPr>
        <p:spPr bwMode="auto">
          <a:xfrm>
            <a:off x="304800" y="3505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3300"/>
                </a:solidFill>
                <a:latin typeface="Times New Roman" pitchFamily="18" charset="0"/>
              </a:rPr>
              <a:t>Example:</a:t>
            </a:r>
          </a:p>
        </p:txBody>
      </p:sp>
      <p:sp>
        <p:nvSpPr>
          <p:cNvPr id="13418" name="Text Box 106"/>
          <p:cNvSpPr txBox="1">
            <a:spLocks noChangeArrowheads="1"/>
          </p:cNvSpPr>
          <p:nvPr/>
        </p:nvSpPr>
        <p:spPr bwMode="auto">
          <a:xfrm>
            <a:off x="304800" y="4038600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Reflect the fig. across the line y = 1.</a:t>
            </a:r>
          </a:p>
        </p:txBody>
      </p:sp>
      <p:sp>
        <p:nvSpPr>
          <p:cNvPr id="57" name="Oval 73"/>
          <p:cNvSpPr>
            <a:spLocks noChangeArrowheads="1"/>
          </p:cNvSpPr>
          <p:nvPr/>
        </p:nvSpPr>
        <p:spPr bwMode="auto">
          <a:xfrm>
            <a:off x="5718629" y="4478428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Oval 73"/>
          <p:cNvSpPr>
            <a:spLocks noChangeArrowheads="1"/>
          </p:cNvSpPr>
          <p:nvPr/>
        </p:nvSpPr>
        <p:spPr bwMode="auto">
          <a:xfrm>
            <a:off x="6400800" y="52578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73"/>
          <p:cNvSpPr>
            <a:spLocks noChangeArrowheads="1"/>
          </p:cNvSpPr>
          <p:nvPr/>
        </p:nvSpPr>
        <p:spPr bwMode="auto">
          <a:xfrm>
            <a:off x="6391835" y="3335594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Oval 73"/>
          <p:cNvSpPr>
            <a:spLocks noChangeArrowheads="1"/>
          </p:cNvSpPr>
          <p:nvPr/>
        </p:nvSpPr>
        <p:spPr bwMode="auto">
          <a:xfrm>
            <a:off x="5786718" y="40767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7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3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3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1000"/>
                                        <p:tgtEl>
                                          <p:spTgt spid="13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3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3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3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1000"/>
                                        <p:tgtEl>
                                          <p:spTgt spid="13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1000"/>
                                        <p:tgtEl>
                                          <p:spTgt spid="13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3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3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3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3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1000"/>
                                        <p:tgtEl>
                                          <p:spTgt spid="13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3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3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1000"/>
                                        <p:tgtEl>
                                          <p:spTgt spid="13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1000"/>
                                        <p:tgtEl>
                                          <p:spTgt spid="1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02" grpId="0" animBg="1"/>
      <p:bldP spid="13403" grpId="0" animBg="1"/>
      <p:bldP spid="13404" grpId="0" animBg="1"/>
      <p:bldP spid="13407" grpId="0" animBg="1"/>
      <p:bldP spid="13408" grpId="0" animBg="1"/>
      <p:bldP spid="13410" grpId="0" animBg="1"/>
      <p:bldP spid="13411" grpId="0" animBg="1"/>
      <p:bldP spid="13412" grpId="0" animBg="1"/>
      <p:bldP spid="13413" grpId="0" animBg="1"/>
      <p:bldP spid="13414" grpId="0"/>
      <p:bldP spid="13415" grpId="0"/>
      <p:bldP spid="13416" grpId="0"/>
      <p:bldP spid="13417" grpId="0"/>
      <p:bldP spid="13418" grpId="0"/>
      <p:bldP spid="57" grpId="0" animBg="1"/>
      <p:bldP spid="58" grpId="0" animBg="1"/>
      <p:bldP spid="59" grpId="0" animBg="1"/>
      <p:bldP spid="6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284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10.5 Vocab</vt:lpstr>
      <vt:lpstr>Triangle SUM Theorem</vt:lpstr>
      <vt:lpstr>Reflections</vt:lpstr>
      <vt:lpstr>Symmetry in Art</vt:lpstr>
      <vt:lpstr>Reflections</vt:lpstr>
      <vt:lpstr>Reflections</vt:lpstr>
      <vt:lpstr>Reflections across specific lines: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10.5 Vocab</dc:title>
  <dc:creator>Alicia McKay</dc:creator>
  <cp:lastModifiedBy>Alicia McKay</cp:lastModifiedBy>
  <cp:revision>10</cp:revision>
  <cp:lastPrinted>2013-05-02T16:22:57Z</cp:lastPrinted>
  <dcterms:created xsi:type="dcterms:W3CDTF">2013-05-02T11:55:47Z</dcterms:created>
  <dcterms:modified xsi:type="dcterms:W3CDTF">2013-05-02T16:58:44Z</dcterms:modified>
</cp:coreProperties>
</file>