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32" autoAdjust="0"/>
    <p:restoredTop sz="94660"/>
  </p:normalViewPr>
  <p:slideViewPr>
    <p:cSldViewPr>
      <p:cViewPr varScale="1">
        <p:scale>
          <a:sx n="69" d="100"/>
          <a:sy n="69" d="100"/>
        </p:scale>
        <p:origin x="-5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1C14-D11C-4B2A-9565-9AC7DB14A28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4BD6-72B1-4838-8ED1-C1166D03A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1C14-D11C-4B2A-9565-9AC7DB14A28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4BD6-72B1-4838-8ED1-C1166D03A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1C14-D11C-4B2A-9565-9AC7DB14A28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4BD6-72B1-4838-8ED1-C1166D03A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1C14-D11C-4B2A-9565-9AC7DB14A28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4BD6-72B1-4838-8ED1-C1166D03A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1C14-D11C-4B2A-9565-9AC7DB14A28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4BD6-72B1-4838-8ED1-C1166D03A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1C14-D11C-4B2A-9565-9AC7DB14A28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4BD6-72B1-4838-8ED1-C1166D03A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1C14-D11C-4B2A-9565-9AC7DB14A28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4BD6-72B1-4838-8ED1-C1166D03A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1C14-D11C-4B2A-9565-9AC7DB14A28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4BD6-72B1-4838-8ED1-C1166D03A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1C14-D11C-4B2A-9565-9AC7DB14A28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4BD6-72B1-4838-8ED1-C1166D03A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1C14-D11C-4B2A-9565-9AC7DB14A28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4BD6-72B1-4838-8ED1-C1166D03A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91C14-D11C-4B2A-9565-9AC7DB14A28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7B4BD6-72B1-4838-8ED1-C1166D03A09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91C14-D11C-4B2A-9565-9AC7DB14A28B}" type="datetimeFigureOut">
              <a:rPr lang="en-US" smtClean="0"/>
              <a:t>1/8/2013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7B4BD6-72B1-4838-8ED1-C1166D03A0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Rates &amp; Unit Rates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Chapter 4.1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January 8, 2013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6000" u="sng" dirty="0" smtClean="0">
                <a:solidFill>
                  <a:srgbClr val="FF0000"/>
                </a:solidFill>
              </a:rPr>
              <a:t>numerator </a:t>
            </a:r>
          </a:p>
          <a:p>
            <a:pPr algn="ctr">
              <a:buNone/>
            </a:pPr>
            <a:r>
              <a:rPr lang="en-US" sz="6000" dirty="0" smtClean="0"/>
              <a:t>denominator</a:t>
            </a:r>
            <a:endParaRPr lang="en-US" sz="6000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It is a comparison of the size of one number to the size of another number. </a:t>
            </a:r>
            <a:endParaRPr lang="en-US" dirty="0"/>
          </a:p>
          <a:p>
            <a:r>
              <a:rPr lang="en-US" dirty="0" smtClean="0"/>
              <a:t>The ratio of boys to girls is:</a:t>
            </a:r>
          </a:p>
          <a:p>
            <a:pPr algn="ctr">
              <a:buNone/>
            </a:pPr>
            <a:r>
              <a:rPr lang="en-US" dirty="0" smtClean="0"/>
              <a:t>4:6   OR    4 to 6</a:t>
            </a:r>
          </a:p>
          <a:p>
            <a:pPr algn="ctr">
              <a:buNone/>
            </a:pPr>
            <a:r>
              <a:rPr lang="en-US" dirty="0" smtClean="0"/>
              <a:t>Means 4 boys </a:t>
            </a:r>
            <a:r>
              <a:rPr lang="en-US" u="sng" dirty="0" smtClean="0">
                <a:solidFill>
                  <a:srgbClr val="FF0000"/>
                </a:solidFill>
              </a:rPr>
              <a:t>for every</a:t>
            </a:r>
            <a:r>
              <a:rPr lang="en-US" u="sng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6 girls</a:t>
            </a:r>
          </a:p>
          <a:p>
            <a:pPr algn="ctr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pPr algn="ctr">
              <a:buNone/>
            </a:pPr>
            <a:endParaRPr lang="en-US" dirty="0" smtClean="0"/>
          </a:p>
        </p:txBody>
      </p:sp>
      <p:pic>
        <p:nvPicPr>
          <p:cNvPr id="1026" name="Picture 2" descr="Pink Stick Man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4648200"/>
            <a:ext cx="184150" cy="367072"/>
          </a:xfrm>
          <a:prstGeom prst="rect">
            <a:avLst/>
          </a:prstGeom>
          <a:noFill/>
        </p:spPr>
      </p:pic>
      <p:pic>
        <p:nvPicPr>
          <p:cNvPr id="11" name="Picture 2" descr="Pink Stick Man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4800600"/>
            <a:ext cx="184150" cy="367072"/>
          </a:xfrm>
          <a:prstGeom prst="rect">
            <a:avLst/>
          </a:prstGeom>
          <a:noFill/>
        </p:spPr>
      </p:pic>
      <p:pic>
        <p:nvPicPr>
          <p:cNvPr id="12" name="Picture 2" descr="Pink Stick Man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4953000"/>
            <a:ext cx="184150" cy="367072"/>
          </a:xfrm>
          <a:prstGeom prst="rect">
            <a:avLst/>
          </a:prstGeom>
          <a:noFill/>
        </p:spPr>
      </p:pic>
      <p:pic>
        <p:nvPicPr>
          <p:cNvPr id="13" name="Picture 2" descr="Pink Stick Man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5105400"/>
            <a:ext cx="184150" cy="367072"/>
          </a:xfrm>
          <a:prstGeom prst="rect">
            <a:avLst/>
          </a:prstGeom>
          <a:noFill/>
        </p:spPr>
      </p:pic>
      <p:pic>
        <p:nvPicPr>
          <p:cNvPr id="14" name="Picture 2" descr="Pink Stick Man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5257800"/>
            <a:ext cx="184150" cy="367072"/>
          </a:xfrm>
          <a:prstGeom prst="rect">
            <a:avLst/>
          </a:prstGeom>
          <a:noFill/>
        </p:spPr>
      </p:pic>
      <p:pic>
        <p:nvPicPr>
          <p:cNvPr id="15" name="Picture 2" descr="Pink Stick Man Clip 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5410200"/>
            <a:ext cx="184150" cy="367072"/>
          </a:xfrm>
          <a:prstGeom prst="rect">
            <a:avLst/>
          </a:prstGeom>
          <a:noFill/>
        </p:spPr>
      </p:pic>
      <p:pic>
        <p:nvPicPr>
          <p:cNvPr id="1028" name="Picture 4" descr="Blue Stick Man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62200" y="4572000"/>
            <a:ext cx="284055" cy="547687"/>
          </a:xfrm>
          <a:prstGeom prst="rect">
            <a:avLst/>
          </a:prstGeom>
          <a:noFill/>
        </p:spPr>
      </p:pic>
      <p:pic>
        <p:nvPicPr>
          <p:cNvPr id="18" name="Picture 4" descr="Blue Stick Man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4724400"/>
            <a:ext cx="284055" cy="547687"/>
          </a:xfrm>
          <a:prstGeom prst="rect">
            <a:avLst/>
          </a:prstGeom>
          <a:noFill/>
        </p:spPr>
      </p:pic>
      <p:pic>
        <p:nvPicPr>
          <p:cNvPr id="19" name="Picture 4" descr="Blue Stick Man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4876800"/>
            <a:ext cx="284055" cy="547687"/>
          </a:xfrm>
          <a:prstGeom prst="rect">
            <a:avLst/>
          </a:prstGeom>
          <a:noFill/>
        </p:spPr>
      </p:pic>
      <p:pic>
        <p:nvPicPr>
          <p:cNvPr id="20" name="Picture 4" descr="Blue Stick Man Clip Ar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19400" y="5029200"/>
            <a:ext cx="284055" cy="5476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ratio that compares two quantities measured </a:t>
            </a:r>
            <a:r>
              <a:rPr lang="en-US" dirty="0" smtClean="0">
                <a:solidFill>
                  <a:srgbClr val="0070C0"/>
                </a:solidFill>
              </a:rPr>
              <a:t>in different units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Written as a ratio, </a:t>
            </a:r>
            <a:r>
              <a:rPr lang="en-US" dirty="0" smtClean="0"/>
              <a:t>200:2 </a:t>
            </a:r>
            <a:r>
              <a:rPr lang="en-US" dirty="0" smtClean="0"/>
              <a:t>OR as a fraction:</a:t>
            </a:r>
            <a:endParaRPr lang="en-US" dirty="0"/>
          </a:p>
          <a:p>
            <a:pPr algn="ctr">
              <a:buNone/>
            </a:pPr>
            <a:r>
              <a:rPr lang="en-US" u="sng" dirty="0" smtClean="0"/>
              <a:t>200 </a:t>
            </a:r>
            <a:r>
              <a:rPr lang="en-US" u="sng" dirty="0" smtClean="0">
                <a:solidFill>
                  <a:srgbClr val="FF0000"/>
                </a:solidFill>
              </a:rPr>
              <a:t>miles</a:t>
            </a:r>
          </a:p>
          <a:p>
            <a:pPr algn="ctr">
              <a:buNone/>
            </a:pPr>
            <a:r>
              <a:rPr lang="en-US" dirty="0"/>
              <a:t>2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B050"/>
                </a:solidFill>
              </a:rPr>
              <a:t>hours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200 miles in 2 hours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Unit Rate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rate whose denominator is 1 when it is written as a fraction. </a:t>
            </a:r>
          </a:p>
          <a:p>
            <a:r>
              <a:rPr lang="en-US" dirty="0" smtClean="0"/>
              <a:t>This means the bottom quantity is ONE.</a:t>
            </a:r>
            <a:endParaRPr lang="en-US" dirty="0"/>
          </a:p>
          <a:p>
            <a:r>
              <a:rPr lang="en-US" dirty="0" smtClean="0"/>
              <a:t>So 200 miles in 2 hours (rate) becomes 100 miles per hour (unit rate). </a:t>
            </a:r>
          </a:p>
          <a:p>
            <a:pPr lvl="1"/>
            <a:r>
              <a:rPr lang="en-US" dirty="0" smtClean="0"/>
              <a:t>NEW FRACTION: </a:t>
            </a:r>
          </a:p>
          <a:p>
            <a:pPr lvl="1">
              <a:buNone/>
            </a:pPr>
            <a:r>
              <a:rPr lang="en-US" u="sng" dirty="0" smtClean="0"/>
              <a:t>100 miles</a:t>
            </a:r>
          </a:p>
          <a:p>
            <a:pPr lvl="1">
              <a:buNone/>
            </a:pPr>
            <a:r>
              <a:rPr lang="en-US" dirty="0" smtClean="0"/>
              <a:t>1 hour           </a:t>
            </a:r>
            <a:r>
              <a:rPr lang="en-US" dirty="0" smtClean="0">
                <a:sym typeface="Wingdings" pitchFamily="2" charset="2"/>
              </a:rPr>
              <a:t> because this is ONE, it is a UNIT rate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Examples of Rates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store price rates: cost per dozen, cost per 6-pack, cost per ounce</a:t>
            </a:r>
          </a:p>
          <a:p>
            <a:r>
              <a:rPr lang="en-US" dirty="0"/>
              <a:t>rent payments: dollars per month or dollars per year</a:t>
            </a:r>
          </a:p>
          <a:p>
            <a:r>
              <a:rPr lang="en-US" dirty="0"/>
              <a:t>fuel efficiency: miles per gallon</a:t>
            </a:r>
          </a:p>
          <a:p>
            <a:r>
              <a:rPr lang="en-US" dirty="0"/>
              <a:t>wages: dollars per hour</a:t>
            </a:r>
          </a:p>
          <a:p>
            <a:r>
              <a:rPr lang="en-US" dirty="0"/>
              <a:t>sleep: hours per night</a:t>
            </a:r>
          </a:p>
          <a:p>
            <a:r>
              <a:rPr lang="en-US" dirty="0"/>
              <a:t>telephone rates: cents per minute</a:t>
            </a:r>
          </a:p>
          <a:p>
            <a:r>
              <a:rPr lang="en-US" dirty="0"/>
              <a:t>copy machine rates: copies per minute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Write Rates?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How can you write the ratio 4 to 8 mathematically?</a:t>
            </a:r>
          </a:p>
          <a:p>
            <a:r>
              <a:rPr lang="en-US" dirty="0" smtClean="0"/>
              <a:t>Write </a:t>
            </a:r>
            <a:r>
              <a:rPr lang="en-US" dirty="0"/>
              <a:t>it with words. 4 to 8</a:t>
            </a:r>
          </a:p>
          <a:p>
            <a:r>
              <a:rPr lang="en-US" dirty="0" smtClean="0"/>
              <a:t>Write </a:t>
            </a:r>
            <a:r>
              <a:rPr lang="en-US" dirty="0"/>
              <a:t>it with a colon. 4:8</a:t>
            </a:r>
          </a:p>
          <a:p>
            <a:r>
              <a:rPr lang="en-US" dirty="0" smtClean="0"/>
              <a:t>Write </a:t>
            </a:r>
            <a:r>
              <a:rPr lang="en-US" dirty="0"/>
              <a:t>it so it looks like a fraction.</a:t>
            </a:r>
          </a:p>
          <a:p>
            <a:r>
              <a:rPr lang="en-US" dirty="0" smtClean="0"/>
              <a:t>Simplify</a:t>
            </a:r>
            <a:r>
              <a:rPr lang="en-US" dirty="0"/>
              <a:t>. This is only possible if the</a:t>
            </a:r>
          </a:p>
          <a:p>
            <a:pPr>
              <a:buNone/>
            </a:pPr>
            <a:r>
              <a:rPr lang="en-US" dirty="0"/>
              <a:t>quantities are both divisible by </a:t>
            </a:r>
            <a:r>
              <a:rPr lang="en-US" dirty="0" smtClean="0"/>
              <a:t>the same </a:t>
            </a:r>
            <a:r>
              <a:rPr lang="en-US" dirty="0"/>
              <a:t>number.</a:t>
            </a:r>
          </a:p>
          <a:p>
            <a:pPr lvl="1"/>
            <a:r>
              <a:rPr lang="en-US" dirty="0"/>
              <a:t>4 to 8 = 1 to 2</a:t>
            </a:r>
          </a:p>
          <a:p>
            <a:pPr lvl="1"/>
            <a:r>
              <a:rPr lang="en-US" dirty="0"/>
              <a:t>4:8 = </a:t>
            </a:r>
            <a:r>
              <a:rPr lang="en-US" dirty="0" smtClean="0"/>
              <a:t>1:2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683</TotalTime>
  <Words>269</Words>
  <Application>Microsoft Office PowerPoint</Application>
  <PresentationFormat>On-screen Show (4:3)</PresentationFormat>
  <Paragraphs>44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Rates &amp; Unit Rates</vt:lpstr>
      <vt:lpstr>Fraction</vt:lpstr>
      <vt:lpstr>Ratio</vt:lpstr>
      <vt:lpstr>Rate</vt:lpstr>
      <vt:lpstr>Unit Rate</vt:lpstr>
      <vt:lpstr>Examples of Rates</vt:lpstr>
      <vt:lpstr>How to Write Rates?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Rates &amp; Unit Rates</dc:title>
  <dc:creator>Joseph McKay</dc:creator>
  <cp:lastModifiedBy>Alicia McKay</cp:lastModifiedBy>
  <cp:revision>12</cp:revision>
  <dcterms:created xsi:type="dcterms:W3CDTF">2013-01-08T04:24:47Z</dcterms:created>
  <dcterms:modified xsi:type="dcterms:W3CDTF">2013-01-08T22:46:37Z</dcterms:modified>
</cp:coreProperties>
</file>