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4287-2529-4C47-869D-3B6312D0221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FC84-7874-4747-A7C6-DC7157B00F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4287-2529-4C47-869D-3B6312D0221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FC84-7874-4747-A7C6-DC7157B0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4287-2529-4C47-869D-3B6312D0221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FC84-7874-4747-A7C6-DC7157B0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4287-2529-4C47-869D-3B6312D0221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FC84-7874-4747-A7C6-DC7157B0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4287-2529-4C47-869D-3B6312D0221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FC84-7874-4747-A7C6-DC7157B00F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4287-2529-4C47-869D-3B6312D0221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FC84-7874-4747-A7C6-DC7157B0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4287-2529-4C47-869D-3B6312D0221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FC84-7874-4747-A7C6-DC7157B0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4287-2529-4C47-869D-3B6312D0221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FC84-7874-4747-A7C6-DC7157B0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4287-2529-4C47-869D-3B6312D0221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FC84-7874-4747-A7C6-DC7157B0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4287-2529-4C47-869D-3B6312D0221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FC84-7874-4747-A7C6-DC7157B0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4287-2529-4C47-869D-3B6312D0221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E6FC84-7874-4747-A7C6-DC7157B00FC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C94287-2529-4C47-869D-3B6312D0221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E6FC84-7874-4747-A7C6-DC7157B00FC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Percent with Proportions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January 15,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628650" y="377825"/>
            <a:ext cx="7793038" cy="1143000"/>
          </a:xfrm>
          <a:noFill/>
          <a:ln/>
        </p:spPr>
        <p:txBody>
          <a:bodyPr anchor="b"/>
          <a:lstStyle/>
          <a:p>
            <a:r>
              <a:rPr lang="en-US"/>
              <a:t>PERCENTS &amp; DECIMALS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idx="1"/>
          </p:nvPr>
        </p:nvSpPr>
        <p:spPr>
          <a:xfrm>
            <a:off x="660400" y="1778000"/>
            <a:ext cx="7772400" cy="2293938"/>
          </a:xfrm>
          <a:noFill/>
          <a:ln/>
        </p:spPr>
        <p:txBody>
          <a:bodyPr/>
          <a:lstStyle/>
          <a:p>
            <a:r>
              <a:rPr lang="en-US" b="1"/>
              <a:t>Percent</a:t>
            </a:r>
            <a:r>
              <a:rPr lang="en-US"/>
              <a:t> (%) means </a:t>
            </a:r>
            <a:r>
              <a:rPr lang="en-US" i="1"/>
              <a:t>per hundred</a:t>
            </a:r>
            <a:r>
              <a:rPr lang="en-US"/>
              <a:t>.</a:t>
            </a:r>
          </a:p>
          <a:p>
            <a:r>
              <a:rPr lang="en-US"/>
              <a:t>To change a decimal to a percent</a:t>
            </a:r>
          </a:p>
          <a:p>
            <a:pPr lvl="1"/>
            <a:r>
              <a:rPr lang="en-US"/>
              <a:t>Multiply the decimal by 100</a:t>
            </a:r>
            <a:r>
              <a:rPr lang="en-US" b="1"/>
              <a:t> </a:t>
            </a:r>
          </a:p>
          <a:p>
            <a:pPr lvl="1"/>
            <a:r>
              <a:rPr lang="en-US"/>
              <a:t>Write a percent sign after it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452438" y="4154488"/>
            <a:ext cx="7866062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>
                <a:latin typeface="Tahoma" pitchFamily="34" charset="0"/>
              </a:rPr>
              <a:t>Multiply the decimal by 100</a:t>
            </a:r>
            <a:r>
              <a:rPr lang="en-US" b="1"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(move the decimal point 2 places to the right)</a:t>
            </a:r>
            <a:endParaRPr lang="en-US" b="1">
              <a:latin typeface="Tahoma" pitchFamily="34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>
                <a:latin typeface="Tahoma" pitchFamily="34" charset="0"/>
              </a:rPr>
              <a:t>Write a percent sign after it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>
              <a:latin typeface="Tahoma" pitchFamily="34" charset="0"/>
            </a:endParaRPr>
          </a:p>
        </p:txBody>
      </p:sp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1328738" y="5835650"/>
          <a:ext cx="28194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180800" imgH="177480" progId="Equation.3">
                  <p:embed/>
                </p:oleObj>
              </mc:Choice>
              <mc:Fallback>
                <p:oleObj name="Equation" r:id="rId3" imgW="1180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5835650"/>
                        <a:ext cx="28194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4" name="Object 8"/>
          <p:cNvGraphicFramePr>
            <a:graphicFrameLocks noChangeAspect="1"/>
          </p:cNvGraphicFramePr>
          <p:nvPr/>
        </p:nvGraphicFramePr>
        <p:xfrm>
          <a:off x="5435600" y="5908675"/>
          <a:ext cx="17589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736560" imgH="177480" progId="Equation.3">
                  <p:embed/>
                </p:oleObj>
              </mc:Choice>
              <mc:Fallback>
                <p:oleObj name="Equation" r:id="rId5" imgW="736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5908675"/>
                        <a:ext cx="17589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1385" name="AutoShape 9"/>
          <p:cNvCxnSpPr>
            <a:cxnSpLocks noChangeShapeType="1"/>
          </p:cNvCxnSpPr>
          <p:nvPr/>
        </p:nvCxnSpPr>
        <p:spPr bwMode="auto">
          <a:xfrm>
            <a:off x="2524125" y="6335713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8701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build="p" autoUpdateAnimBg="0"/>
      <p:bldP spid="101381" grpId="0" build="p" autoUpdateAnimBg="0"/>
      <p:bldP spid="10138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776288" y="876300"/>
            <a:ext cx="6359525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To change a percent to a decimal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Divide the percent by 100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Omit the percent sign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661988" y="2786063"/>
            <a:ext cx="6513512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>
                <a:latin typeface="Tahoma" pitchFamily="34" charset="0"/>
              </a:rPr>
              <a:t>Divide the percent by 100 (move decimal 2 places to the left)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>
                <a:latin typeface="Tahoma" pitchFamily="34" charset="0"/>
              </a:rPr>
              <a:t>Omit the percent sign</a:t>
            </a:r>
          </a:p>
        </p:txBody>
      </p:sp>
      <p:graphicFrame>
        <p:nvGraphicFramePr>
          <p:cNvPr id="102406" name="Object 6"/>
          <p:cNvGraphicFramePr>
            <a:graphicFrameLocks noChangeAspect="1"/>
          </p:cNvGraphicFramePr>
          <p:nvPr/>
        </p:nvGraphicFramePr>
        <p:xfrm>
          <a:off x="3048000" y="4572000"/>
          <a:ext cx="23955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002960" imgH="177480" progId="Equation.3">
                  <p:embed/>
                </p:oleObj>
              </mc:Choice>
              <mc:Fallback>
                <p:oleObj name="Equation" r:id="rId3" imgW="1002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572000"/>
                        <a:ext cx="23955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7" name="Line 7"/>
          <p:cNvSpPr>
            <a:spLocks noChangeShapeType="1"/>
          </p:cNvSpPr>
          <p:nvPr/>
        </p:nvSpPr>
        <p:spPr bwMode="auto">
          <a:xfrm flipH="1">
            <a:off x="41148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02408" name="Object 8"/>
          <p:cNvGraphicFramePr>
            <a:graphicFrameLocks noChangeAspect="1"/>
          </p:cNvGraphicFramePr>
          <p:nvPr/>
        </p:nvGraphicFramePr>
        <p:xfrm>
          <a:off x="3316288" y="5181600"/>
          <a:ext cx="17589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736560" imgH="177480" progId="Equation.3">
                  <p:embed/>
                </p:oleObj>
              </mc:Choice>
              <mc:Fallback>
                <p:oleObj name="Equation" r:id="rId5" imgW="736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8" y="5181600"/>
                        <a:ext cx="17589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107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build="p" autoUpdateAnimBg="0"/>
      <p:bldP spid="102405" grpId="0" build="p" autoUpdateAnimBg="0"/>
      <p:bldP spid="1024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925513" y="574675"/>
            <a:ext cx="7793037" cy="1143000"/>
          </a:xfrm>
          <a:noFill/>
          <a:ln/>
        </p:spPr>
        <p:txBody>
          <a:bodyPr anchor="b"/>
          <a:lstStyle/>
          <a:p>
            <a:r>
              <a:rPr lang="en-US"/>
              <a:t>PERCENTS AND DECIMALS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993775" y="2166938"/>
            <a:ext cx="6553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Convert the following decimals to percents: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765175" y="3005138"/>
            <a:ext cx="1828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A.  0.15</a:t>
            </a:r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>
            <a:off x="1450975" y="34623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2746375" y="3081338"/>
            <a:ext cx="990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15%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765175" y="3767138"/>
            <a:ext cx="1447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B.  0.015</a:t>
            </a:r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1527175" y="41481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2746375" y="3690938"/>
            <a:ext cx="914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1.5%</a:t>
            </a: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765175" y="4529138"/>
            <a:ext cx="1600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C.  0.625</a:t>
            </a:r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>
            <a:off x="1527175" y="49101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2746375" y="4452938"/>
            <a:ext cx="1447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62.5%</a:t>
            </a: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765175" y="5291138"/>
            <a:ext cx="1905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D.  0.9</a:t>
            </a:r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>
            <a:off x="1603375" y="57483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2822575" y="5291138"/>
            <a:ext cx="1143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90%</a:t>
            </a:r>
          </a:p>
        </p:txBody>
      </p:sp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4727575" y="2928938"/>
            <a:ext cx="1600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E.  0.445</a:t>
            </a:r>
          </a:p>
        </p:txBody>
      </p:sp>
      <p:sp>
        <p:nvSpPr>
          <p:cNvPr id="103443" name="Line 19"/>
          <p:cNvSpPr>
            <a:spLocks noChangeShapeType="1"/>
          </p:cNvSpPr>
          <p:nvPr/>
        </p:nvSpPr>
        <p:spPr bwMode="auto">
          <a:xfrm>
            <a:off x="5489575" y="33099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6784975" y="2928938"/>
            <a:ext cx="1143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44.5%</a:t>
            </a:r>
          </a:p>
        </p:txBody>
      </p:sp>
      <p:sp>
        <p:nvSpPr>
          <p:cNvPr id="103445" name="Text Box 21"/>
          <p:cNvSpPr txBox="1">
            <a:spLocks noChangeArrowheads="1"/>
          </p:cNvSpPr>
          <p:nvPr/>
        </p:nvSpPr>
        <p:spPr bwMode="auto">
          <a:xfrm>
            <a:off x="4727575" y="3690938"/>
            <a:ext cx="1828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F.  0.1111</a:t>
            </a:r>
          </a:p>
        </p:txBody>
      </p:sp>
      <p:sp>
        <p:nvSpPr>
          <p:cNvPr id="103446" name="Line 22"/>
          <p:cNvSpPr>
            <a:spLocks noChangeShapeType="1"/>
          </p:cNvSpPr>
          <p:nvPr/>
        </p:nvSpPr>
        <p:spPr bwMode="auto">
          <a:xfrm>
            <a:off x="5489575" y="41481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47" name="Text Box 23"/>
          <p:cNvSpPr txBox="1">
            <a:spLocks noChangeArrowheads="1"/>
          </p:cNvSpPr>
          <p:nvPr/>
        </p:nvSpPr>
        <p:spPr bwMode="auto">
          <a:xfrm>
            <a:off x="6784975" y="3690938"/>
            <a:ext cx="1295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11.11%</a:t>
            </a:r>
          </a:p>
        </p:txBody>
      </p:sp>
      <p:sp>
        <p:nvSpPr>
          <p:cNvPr id="103448" name="Text Box 24"/>
          <p:cNvSpPr txBox="1">
            <a:spLocks noChangeArrowheads="1"/>
          </p:cNvSpPr>
          <p:nvPr/>
        </p:nvSpPr>
        <p:spPr bwMode="auto">
          <a:xfrm>
            <a:off x="4727575" y="4452938"/>
            <a:ext cx="1600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G.  0.005</a:t>
            </a:r>
          </a:p>
        </p:txBody>
      </p:sp>
      <p:sp>
        <p:nvSpPr>
          <p:cNvPr id="103449" name="Line 25"/>
          <p:cNvSpPr>
            <a:spLocks noChangeShapeType="1"/>
          </p:cNvSpPr>
          <p:nvPr/>
        </p:nvSpPr>
        <p:spPr bwMode="auto">
          <a:xfrm>
            <a:off x="5565775" y="48339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50" name="Text Box 26"/>
          <p:cNvSpPr txBox="1">
            <a:spLocks noChangeArrowheads="1"/>
          </p:cNvSpPr>
          <p:nvPr/>
        </p:nvSpPr>
        <p:spPr bwMode="auto">
          <a:xfrm>
            <a:off x="6784975" y="4376738"/>
            <a:ext cx="1066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0.5%</a:t>
            </a:r>
          </a:p>
        </p:txBody>
      </p:sp>
      <p:sp>
        <p:nvSpPr>
          <p:cNvPr id="103451" name="Text Box 27"/>
          <p:cNvSpPr txBox="1">
            <a:spLocks noChangeArrowheads="1"/>
          </p:cNvSpPr>
          <p:nvPr/>
        </p:nvSpPr>
        <p:spPr bwMode="auto">
          <a:xfrm>
            <a:off x="4803775" y="5214938"/>
            <a:ext cx="1981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H.  1.042</a:t>
            </a:r>
          </a:p>
        </p:txBody>
      </p:sp>
      <p:sp>
        <p:nvSpPr>
          <p:cNvPr id="103452" name="Line 28"/>
          <p:cNvSpPr>
            <a:spLocks noChangeShapeType="1"/>
          </p:cNvSpPr>
          <p:nvPr/>
        </p:nvSpPr>
        <p:spPr bwMode="auto">
          <a:xfrm>
            <a:off x="5565775" y="55959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53" name="Text Box 29"/>
          <p:cNvSpPr txBox="1">
            <a:spLocks noChangeArrowheads="1"/>
          </p:cNvSpPr>
          <p:nvPr/>
        </p:nvSpPr>
        <p:spPr bwMode="auto">
          <a:xfrm>
            <a:off x="6708775" y="5138738"/>
            <a:ext cx="1447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104.2%</a:t>
            </a:r>
          </a:p>
        </p:txBody>
      </p:sp>
    </p:spTree>
    <p:extLst>
      <p:ext uri="{BB962C8B-B14F-4D97-AF65-F5344CB8AC3E}">
        <p14:creationId xmlns:p14="http://schemas.microsoft.com/office/powerpoint/2010/main" val="262189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0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 autoUpdateAnimBg="0"/>
      <p:bldP spid="103431" grpId="0" animBg="1"/>
      <p:bldP spid="103432" grpId="0" autoUpdateAnimBg="0"/>
      <p:bldP spid="103433" grpId="0" autoUpdateAnimBg="0"/>
      <p:bldP spid="103434" grpId="0" animBg="1"/>
      <p:bldP spid="103435" grpId="0" autoUpdateAnimBg="0"/>
      <p:bldP spid="103436" grpId="0" autoUpdateAnimBg="0"/>
      <p:bldP spid="103437" grpId="0" animBg="1"/>
      <p:bldP spid="103438" grpId="0" autoUpdateAnimBg="0"/>
      <p:bldP spid="103439" grpId="0" autoUpdateAnimBg="0"/>
      <p:bldP spid="103440" grpId="0" animBg="1"/>
      <p:bldP spid="103441" grpId="0" autoUpdateAnimBg="0"/>
      <p:bldP spid="103442" grpId="0" autoUpdateAnimBg="0"/>
      <p:bldP spid="103443" grpId="0" animBg="1"/>
      <p:bldP spid="103444" grpId="0" autoUpdateAnimBg="0"/>
      <p:bldP spid="103445" grpId="0" autoUpdateAnimBg="0"/>
      <p:bldP spid="103446" grpId="0" animBg="1"/>
      <p:bldP spid="103447" grpId="0" autoUpdateAnimBg="0"/>
      <p:bldP spid="103448" grpId="0" autoUpdateAnimBg="0"/>
      <p:bldP spid="103449" grpId="0" animBg="1"/>
      <p:bldP spid="103450" grpId="0" autoUpdateAnimBg="0"/>
      <p:bldP spid="103451" grpId="0" autoUpdateAnimBg="0"/>
      <p:bldP spid="103452" grpId="0" animBg="1"/>
      <p:bldP spid="10345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>
          <a:xfrm>
            <a:off x="896938" y="349250"/>
            <a:ext cx="7793037" cy="1143000"/>
          </a:xfrm>
          <a:noFill/>
          <a:ln/>
        </p:spPr>
        <p:txBody>
          <a:bodyPr anchor="b"/>
          <a:lstStyle/>
          <a:p>
            <a:r>
              <a:rPr lang="en-US"/>
              <a:t>PERCENTS AND DECIMALS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965200" y="1941513"/>
            <a:ext cx="6553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Convert the following percents to decimals: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736600" y="2779713"/>
            <a:ext cx="1828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A.  23.45%</a:t>
            </a:r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 flipH="1">
            <a:off x="1270000" y="32369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2794000" y="2779713"/>
            <a:ext cx="1219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0.2345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736600" y="3541713"/>
            <a:ext cx="1447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B.  25%</a:t>
            </a:r>
          </a:p>
        </p:txBody>
      </p:sp>
      <p:sp>
        <p:nvSpPr>
          <p:cNvPr id="104458" name="Line 10"/>
          <p:cNvSpPr>
            <a:spLocks noChangeShapeType="1"/>
          </p:cNvSpPr>
          <p:nvPr/>
        </p:nvSpPr>
        <p:spPr bwMode="auto">
          <a:xfrm flipH="1">
            <a:off x="1193800" y="39227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2717800" y="3465513"/>
            <a:ext cx="914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0.25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736600" y="4303713"/>
            <a:ext cx="1600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C.  12.5%</a:t>
            </a:r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 flipH="1">
            <a:off x="1193800" y="46847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2717800" y="4227513"/>
            <a:ext cx="1447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0.125</a:t>
            </a: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736600" y="5065713"/>
            <a:ext cx="1905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D.  45%</a:t>
            </a:r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 flipH="1">
            <a:off x="1270000" y="55229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2794000" y="5065713"/>
            <a:ext cx="1143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0.45</a:t>
            </a:r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4699000" y="2703513"/>
            <a:ext cx="1600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E.  1.5%</a:t>
            </a:r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H="1">
            <a:off x="5003800" y="30845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6756400" y="2703513"/>
            <a:ext cx="1143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0.015</a:t>
            </a:r>
          </a:p>
        </p:txBody>
      </p:sp>
      <p:sp>
        <p:nvSpPr>
          <p:cNvPr id="104469" name="Text Box 21"/>
          <p:cNvSpPr txBox="1">
            <a:spLocks noChangeArrowheads="1"/>
          </p:cNvSpPr>
          <p:nvPr/>
        </p:nvSpPr>
        <p:spPr bwMode="auto">
          <a:xfrm>
            <a:off x="4699000" y="3465513"/>
            <a:ext cx="1828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F.  35%</a:t>
            </a:r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 flipH="1">
            <a:off x="5156200" y="39227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71" name="Text Box 23"/>
          <p:cNvSpPr txBox="1">
            <a:spLocks noChangeArrowheads="1"/>
          </p:cNvSpPr>
          <p:nvPr/>
        </p:nvSpPr>
        <p:spPr bwMode="auto">
          <a:xfrm>
            <a:off x="6756400" y="3465513"/>
            <a:ext cx="1295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0.35</a:t>
            </a:r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4699000" y="4227513"/>
            <a:ext cx="1752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G.  0.005%</a:t>
            </a:r>
          </a:p>
        </p:txBody>
      </p:sp>
      <p:sp>
        <p:nvSpPr>
          <p:cNvPr id="104473" name="Line 25"/>
          <p:cNvSpPr>
            <a:spLocks noChangeShapeType="1"/>
          </p:cNvSpPr>
          <p:nvPr/>
        </p:nvSpPr>
        <p:spPr bwMode="auto">
          <a:xfrm flipH="1">
            <a:off x="5003800" y="46085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74" name="Text Box 26"/>
          <p:cNvSpPr txBox="1">
            <a:spLocks noChangeArrowheads="1"/>
          </p:cNvSpPr>
          <p:nvPr/>
        </p:nvSpPr>
        <p:spPr bwMode="auto">
          <a:xfrm>
            <a:off x="6756400" y="4151313"/>
            <a:ext cx="1295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0.00005</a:t>
            </a:r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4775200" y="4989513"/>
            <a:ext cx="1981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H.  310%</a:t>
            </a:r>
          </a:p>
        </p:txBody>
      </p:sp>
      <p:sp>
        <p:nvSpPr>
          <p:cNvPr id="104476" name="Line 28"/>
          <p:cNvSpPr>
            <a:spLocks noChangeShapeType="1"/>
          </p:cNvSpPr>
          <p:nvPr/>
        </p:nvSpPr>
        <p:spPr bwMode="auto">
          <a:xfrm flipH="1" flipV="1">
            <a:off x="5461000" y="53705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77" name="Text Box 29"/>
          <p:cNvSpPr txBox="1">
            <a:spLocks noChangeArrowheads="1"/>
          </p:cNvSpPr>
          <p:nvPr/>
        </p:nvSpPr>
        <p:spPr bwMode="auto">
          <a:xfrm>
            <a:off x="6832600" y="4913313"/>
            <a:ext cx="1447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3.1</a:t>
            </a:r>
          </a:p>
        </p:txBody>
      </p:sp>
    </p:spTree>
    <p:extLst>
      <p:ext uri="{BB962C8B-B14F-4D97-AF65-F5344CB8AC3E}">
        <p14:creationId xmlns:p14="http://schemas.microsoft.com/office/powerpoint/2010/main" val="192185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autoUpdateAnimBg="0"/>
      <p:bldP spid="104455" grpId="0" animBg="1"/>
      <p:bldP spid="104456" grpId="0" autoUpdateAnimBg="0"/>
      <p:bldP spid="104457" grpId="0" autoUpdateAnimBg="0"/>
      <p:bldP spid="104458" grpId="0" animBg="1"/>
      <p:bldP spid="104459" grpId="0" autoUpdateAnimBg="0"/>
      <p:bldP spid="104460" grpId="0" autoUpdateAnimBg="0"/>
      <p:bldP spid="104461" grpId="0" animBg="1"/>
      <p:bldP spid="104462" grpId="0" autoUpdateAnimBg="0"/>
      <p:bldP spid="104463" grpId="0" autoUpdateAnimBg="0"/>
      <p:bldP spid="104464" grpId="0" animBg="1"/>
      <p:bldP spid="104465" grpId="0" autoUpdateAnimBg="0"/>
      <p:bldP spid="104466" grpId="0" autoUpdateAnimBg="0"/>
      <p:bldP spid="104467" grpId="0" animBg="1"/>
      <p:bldP spid="104468" grpId="0" autoUpdateAnimBg="0"/>
      <p:bldP spid="104469" grpId="0" autoUpdateAnimBg="0"/>
      <p:bldP spid="104470" grpId="0" animBg="1"/>
      <p:bldP spid="104471" grpId="0" autoUpdateAnimBg="0"/>
      <p:bldP spid="104472" grpId="0" autoUpdateAnimBg="0"/>
      <p:bldP spid="104473" grpId="0" animBg="1"/>
      <p:bldP spid="104474" grpId="0" autoUpdateAnimBg="0"/>
      <p:bldP spid="104475" grpId="0" autoUpdateAnimBg="0"/>
      <p:bldP spid="104476" grpId="0" animBg="1"/>
      <p:bldP spid="1044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DISCOUNT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4000" b="1" dirty="0" smtClean="0"/>
              <a:t>What is 40% of $15.00?</a:t>
            </a:r>
          </a:p>
          <a:p>
            <a:pPr marL="742950" lvl="0" indent="-742950">
              <a:buAutoNum type="arabicPeriod"/>
            </a:pPr>
            <a:r>
              <a:rPr lang="en-US" sz="4000" dirty="0" smtClean="0"/>
              <a:t>Change percent to a decimal.</a:t>
            </a:r>
          </a:p>
          <a:p>
            <a:pPr marL="0" lvl="0" indent="0">
              <a:buNone/>
            </a:pPr>
            <a:r>
              <a:rPr lang="en-US" sz="4000" dirty="0" smtClean="0"/>
              <a:t>		40% </a:t>
            </a:r>
            <a:r>
              <a:rPr lang="en-US" sz="4000" dirty="0" smtClean="0">
                <a:sym typeface="Wingdings" pitchFamily="2" charset="2"/>
              </a:rPr>
              <a:t> .40</a:t>
            </a:r>
            <a:endParaRPr lang="en-US" sz="4000" dirty="0" smtClean="0"/>
          </a:p>
          <a:p>
            <a:pPr marL="0" lvl="0" indent="0">
              <a:buNone/>
            </a:pPr>
            <a:r>
              <a:rPr lang="en-US" sz="4000" dirty="0" smtClean="0"/>
              <a:t>2. Multiply decimal by original price.</a:t>
            </a:r>
          </a:p>
          <a:p>
            <a:pPr marL="0" lvl="0" indent="0">
              <a:buNone/>
            </a:pPr>
            <a:r>
              <a:rPr lang="en-US" sz="4000" dirty="0" smtClean="0"/>
              <a:t>            .40 X $15.00 = $6.00 </a:t>
            </a:r>
            <a:r>
              <a:rPr lang="en-US" sz="4000" dirty="0" smtClean="0">
                <a:sym typeface="Wingdings" pitchFamily="2" charset="2"/>
              </a:rPr>
              <a:t> DISCOUNT</a:t>
            </a:r>
            <a:endParaRPr lang="en-US" sz="4000" dirty="0" smtClean="0"/>
          </a:p>
          <a:p>
            <a:pPr lvl="0"/>
            <a:r>
              <a:rPr lang="en-US" sz="4000" b="1" dirty="0" smtClean="0"/>
              <a:t>How to find the new price? </a:t>
            </a:r>
          </a:p>
          <a:p>
            <a:pPr lvl="1"/>
            <a:r>
              <a:rPr lang="en-US" sz="4000" dirty="0" smtClean="0"/>
              <a:t>Subtract the discount from the original price.</a:t>
            </a:r>
          </a:p>
          <a:p>
            <a:pPr marL="393192" lvl="1" indent="0">
              <a:buNone/>
            </a:pPr>
            <a:r>
              <a:rPr lang="en-US" sz="4000" dirty="0" smtClean="0"/>
              <a:t>			$15.00 - $6.00 = $9.00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9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Unknown </a:t>
            </a:r>
            <a:endParaRPr lang="en-US" dirty="0"/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2644775" y="2058988"/>
            <a:ext cx="7072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PART </a:t>
            </a:r>
            <a:endParaRPr lang="en-US" dirty="0"/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>
            <a:off x="2257425" y="2554288"/>
            <a:ext cx="1058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2644775" y="2779713"/>
            <a:ext cx="8963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WHOLE</a:t>
            </a:r>
            <a:endParaRPr lang="en-US" dirty="0"/>
          </a:p>
        </p:txBody>
      </p:sp>
      <p:sp>
        <p:nvSpPr>
          <p:cNvPr id="105488" name="Rectangle 16"/>
          <p:cNvSpPr>
            <a:spLocks noChangeArrowheads="1"/>
          </p:cNvSpPr>
          <p:nvPr/>
        </p:nvSpPr>
        <p:spPr bwMode="auto">
          <a:xfrm>
            <a:off x="3535363" y="2271713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05489" name="Rectangle 17"/>
          <p:cNvSpPr>
            <a:spLocks noChangeArrowheads="1"/>
          </p:cNvSpPr>
          <p:nvPr/>
        </p:nvSpPr>
        <p:spPr bwMode="auto">
          <a:xfrm>
            <a:off x="4324350" y="2087563"/>
            <a:ext cx="1035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PERCENT</a:t>
            </a:r>
            <a:endParaRPr lang="en-US" dirty="0"/>
          </a:p>
        </p:txBody>
      </p:sp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4168775" y="26241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105491" name="Line 19"/>
          <p:cNvSpPr>
            <a:spLocks noChangeShapeType="1"/>
          </p:cNvSpPr>
          <p:nvPr/>
        </p:nvSpPr>
        <p:spPr bwMode="auto">
          <a:xfrm>
            <a:off x="4033838" y="2536825"/>
            <a:ext cx="1058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95" name="Rectangle 23"/>
          <p:cNvSpPr>
            <a:spLocks noChangeArrowheads="1"/>
          </p:cNvSpPr>
          <p:nvPr/>
        </p:nvSpPr>
        <p:spPr bwMode="auto">
          <a:xfrm>
            <a:off x="2713038" y="4116388"/>
            <a:ext cx="65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PART</a:t>
            </a:r>
            <a:endParaRPr lang="en-US" dirty="0"/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>
            <a:off x="2325688" y="4611688"/>
            <a:ext cx="1058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97" name="Rectangle 25"/>
          <p:cNvSpPr>
            <a:spLocks noChangeArrowheads="1"/>
          </p:cNvSpPr>
          <p:nvPr/>
        </p:nvSpPr>
        <p:spPr bwMode="auto">
          <a:xfrm>
            <a:off x="2713038" y="4837113"/>
            <a:ext cx="8963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WHOLE</a:t>
            </a:r>
            <a:endParaRPr lang="en-US" dirty="0"/>
          </a:p>
        </p:txBody>
      </p:sp>
      <p:sp>
        <p:nvSpPr>
          <p:cNvPr id="105498" name="Rectangle 26"/>
          <p:cNvSpPr>
            <a:spLocks noChangeArrowheads="1"/>
          </p:cNvSpPr>
          <p:nvPr/>
        </p:nvSpPr>
        <p:spPr bwMode="auto">
          <a:xfrm>
            <a:off x="4167188" y="4130675"/>
            <a:ext cx="304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endParaRPr lang="en-US" dirty="0"/>
          </a:p>
        </p:txBody>
      </p:sp>
      <p:sp>
        <p:nvSpPr>
          <p:cNvPr id="105499" name="Rectangle 27"/>
          <p:cNvSpPr>
            <a:spLocks noChangeArrowheads="1"/>
          </p:cNvSpPr>
          <p:nvPr/>
        </p:nvSpPr>
        <p:spPr bwMode="auto">
          <a:xfrm>
            <a:off x="4237038" y="46815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>
            <a:off x="4102100" y="4594225"/>
            <a:ext cx="1058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1" name="Rectangle 29"/>
          <p:cNvSpPr>
            <a:spLocks noChangeArrowheads="1"/>
          </p:cNvSpPr>
          <p:nvPr/>
        </p:nvSpPr>
        <p:spPr bwMode="auto">
          <a:xfrm>
            <a:off x="3617913" y="4357688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01604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5" grpId="0"/>
      <p:bldP spid="105496" grpId="0" animBg="1"/>
      <p:bldP spid="105497" grpId="0"/>
      <p:bldP spid="105498" grpId="0"/>
      <p:bldP spid="105499" grpId="0"/>
      <p:bldP spid="105500" grpId="0" animBg="1"/>
      <p:bldP spid="1055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Figuring out what goes where?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1770063"/>
            <a:ext cx="7772400" cy="16303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You have 3 spaces to fill: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Part – What percent is </a:t>
            </a:r>
            <a:r>
              <a:rPr lang="en-US" b="1" u="sng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of 12?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Whol</a:t>
            </a:r>
            <a:r>
              <a:rPr lang="en-US" dirty="0" smtClean="0"/>
              <a:t>e – What percent of </a:t>
            </a:r>
            <a:r>
              <a:rPr lang="en-US" b="1" u="sng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 is </a:t>
            </a:r>
            <a:r>
              <a:rPr lang="en-US" dirty="0"/>
              <a:t>3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Percent – What is </a:t>
            </a:r>
            <a:r>
              <a:rPr lang="en-US" b="1" u="sng" dirty="0" smtClean="0">
                <a:solidFill>
                  <a:srgbClr val="FF0000"/>
                </a:solidFill>
              </a:rPr>
              <a:t>10% </a:t>
            </a:r>
            <a:r>
              <a:rPr lang="en-US" dirty="0" smtClean="0"/>
              <a:t>of 30?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782638" y="3781425"/>
            <a:ext cx="3475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What number is 15% of 10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1585913" y="45291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06502" name="Line 6"/>
          <p:cNvSpPr>
            <a:spLocks noChangeShapeType="1"/>
          </p:cNvSpPr>
          <p:nvPr/>
        </p:nvSpPr>
        <p:spPr bwMode="auto">
          <a:xfrm>
            <a:off x="1198563" y="5024438"/>
            <a:ext cx="1058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1585913" y="52498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2476500" y="4741863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3265488" y="4557713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06506" name="Rectangle 10"/>
          <p:cNvSpPr>
            <a:spLocks noChangeArrowheads="1"/>
          </p:cNvSpPr>
          <p:nvPr/>
        </p:nvSpPr>
        <p:spPr bwMode="auto">
          <a:xfrm>
            <a:off x="3109913" y="509428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>
            <a:off x="2974975" y="5006975"/>
            <a:ext cx="1058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8" name="Rectangle 12"/>
          <p:cNvSpPr>
            <a:spLocks noChangeArrowheads="1"/>
          </p:cNvSpPr>
          <p:nvPr/>
        </p:nvSpPr>
        <p:spPr bwMode="auto">
          <a:xfrm>
            <a:off x="4857750" y="44989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4470400" y="4994275"/>
            <a:ext cx="1058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4857750" y="52197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106511" name="Rectangle 15"/>
          <p:cNvSpPr>
            <a:spLocks noChangeArrowheads="1"/>
          </p:cNvSpPr>
          <p:nvPr/>
        </p:nvSpPr>
        <p:spPr bwMode="auto">
          <a:xfrm>
            <a:off x="5748338" y="47117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06512" name="Rectangle 16"/>
          <p:cNvSpPr>
            <a:spLocks noChangeArrowheads="1"/>
          </p:cNvSpPr>
          <p:nvPr/>
        </p:nvSpPr>
        <p:spPr bwMode="auto">
          <a:xfrm>
            <a:off x="6537325" y="452755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106513" name="Rectangle 17"/>
          <p:cNvSpPr>
            <a:spLocks noChangeArrowheads="1"/>
          </p:cNvSpPr>
          <p:nvPr/>
        </p:nvSpPr>
        <p:spPr bwMode="auto">
          <a:xfrm>
            <a:off x="6381750" y="506412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106514" name="Line 18"/>
          <p:cNvSpPr>
            <a:spLocks noChangeShapeType="1"/>
          </p:cNvSpPr>
          <p:nvPr/>
        </p:nvSpPr>
        <p:spPr bwMode="auto">
          <a:xfrm>
            <a:off x="6246813" y="4976813"/>
            <a:ext cx="1058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5" name="Rectangle 19"/>
          <p:cNvSpPr>
            <a:spLocks noChangeArrowheads="1"/>
          </p:cNvSpPr>
          <p:nvPr/>
        </p:nvSpPr>
        <p:spPr bwMode="auto">
          <a:xfrm>
            <a:off x="4662488" y="3795713"/>
            <a:ext cx="3033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What percent of 60 is 3</a:t>
            </a:r>
          </a:p>
        </p:txBody>
      </p:sp>
    </p:spTree>
    <p:extLst>
      <p:ext uri="{BB962C8B-B14F-4D97-AF65-F5344CB8AC3E}">
        <p14:creationId xmlns:p14="http://schemas.microsoft.com/office/powerpoint/2010/main" val="40604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utoUpdateAnimBg="0"/>
      <p:bldP spid="106501" grpId="0" autoUpdateAnimBg="0"/>
      <p:bldP spid="106502" grpId="0" animBg="1"/>
      <p:bldP spid="106503" grpId="0" autoUpdateAnimBg="0"/>
      <p:bldP spid="106504" grpId="0" autoUpdateAnimBg="0"/>
      <p:bldP spid="106505" grpId="0" autoUpdateAnimBg="0"/>
      <p:bldP spid="106506" grpId="0" autoUpdateAnimBg="0"/>
      <p:bldP spid="106507" grpId="0" animBg="1"/>
      <p:bldP spid="106508" grpId="0" autoUpdateAnimBg="0"/>
      <p:bldP spid="106509" grpId="0" animBg="1"/>
      <p:bldP spid="106510" grpId="0" autoUpdateAnimBg="0"/>
      <p:bldP spid="106511" grpId="0" autoUpdateAnimBg="0"/>
      <p:bldP spid="106512" grpId="0" autoUpdateAnimBg="0"/>
      <p:bldP spid="106513" grpId="0" autoUpdateAnimBg="0"/>
      <p:bldP spid="106514" grpId="0" animBg="1"/>
      <p:bldP spid="106515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480</TotalTime>
  <Words>287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Flow</vt:lpstr>
      <vt:lpstr>Equation</vt:lpstr>
      <vt:lpstr>Solving Percent with Proportions</vt:lpstr>
      <vt:lpstr>PERCENTS &amp; DECIMALS</vt:lpstr>
      <vt:lpstr>PowerPoint Presentation</vt:lpstr>
      <vt:lpstr>PERCENTS AND DECIMALS</vt:lpstr>
      <vt:lpstr>PERCENTS AND DECIMALS</vt:lpstr>
      <vt:lpstr>FINDING THE DISCOUNT</vt:lpstr>
      <vt:lpstr>Finding the Unknown </vt:lpstr>
      <vt:lpstr>Figuring out what goes where?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Percent with Proportions</dc:title>
  <dc:creator>Alicia McKay</dc:creator>
  <cp:lastModifiedBy>Alicia McKay</cp:lastModifiedBy>
  <cp:revision>8</cp:revision>
  <dcterms:created xsi:type="dcterms:W3CDTF">2013-01-14T04:27:19Z</dcterms:created>
  <dcterms:modified xsi:type="dcterms:W3CDTF">2013-01-17T20:46:48Z</dcterms:modified>
</cp:coreProperties>
</file>