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  <p:sldMasterId id="2147483696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7" r:id="rId11"/>
    <p:sldId id="263" r:id="rId12"/>
    <p:sldId id="264" r:id="rId13"/>
    <p:sldId id="265" r:id="rId14"/>
    <p:sldId id="266" r:id="rId15"/>
    <p:sldId id="268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4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4" Type="http://schemas.openxmlformats.org/officeDocument/2006/relationships/image" Target="../media/image2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2701925" y="2130425"/>
            <a:ext cx="4800600" cy="1470025"/>
          </a:xfrm>
        </p:spPr>
        <p:txBody>
          <a:bodyPr/>
          <a:lstStyle>
            <a:lvl1pPr>
              <a:buClr>
                <a:srgbClr val="FFFFFF"/>
              </a:buCl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2701925" y="3886200"/>
            <a:ext cx="4114800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fld id="{7E5F4877-F7F1-4149-A1E4-79A4117E26DD}" type="datetimeFigureOut">
              <a:rPr lang="en-US" smtClean="0"/>
              <a:pPr/>
              <a:t>1/10/2013</a:t>
            </a:fld>
            <a:endParaRPr lang="en-US"/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64B15DCA-0633-4826-A74E-4DAE3CA338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E5F4877-F7F1-4149-A1E4-79A4117E26DD}" type="datetimeFigureOut">
              <a:rPr lang="en-US" smtClean="0"/>
              <a:pPr/>
              <a:t>1/10/2013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B15DCA-0633-4826-A74E-4DAE3CA338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39025" y="274638"/>
            <a:ext cx="158115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93988" y="274638"/>
            <a:ext cx="4592637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E5F4877-F7F1-4149-A1E4-79A4117E26DD}" type="datetimeFigureOut">
              <a:rPr lang="en-US" smtClean="0"/>
              <a:pPr/>
              <a:t>1/10/2013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B15DCA-0633-4826-A74E-4DAE3CA338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136525" y="136525"/>
            <a:ext cx="8866188" cy="6581775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455613" y="2130425"/>
            <a:ext cx="7313612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455613" y="3886200"/>
            <a:ext cx="7313612" cy="1752600"/>
          </a:xfrm>
        </p:spPr>
        <p:txBody>
          <a:bodyPr/>
          <a:lstStyle>
            <a:lvl1pPr marL="0" indent="0">
              <a:buClr>
                <a:srgbClr val="FFFFFF"/>
              </a:buClr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30725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34C3BE88-8C5E-4D3E-8119-FFA8E5184F1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ECDE9E-8DB4-4ED3-9A85-A8C583E1894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044E2D-595A-4ED4-AA48-4283E797DF4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5613" y="1600200"/>
            <a:ext cx="403701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025" y="1600200"/>
            <a:ext cx="4037013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E13031-B637-4E84-BF99-03A03F2A7F6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42530C-5959-4D96-9A1F-BFD7CC22439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BAB0B2-7AC4-4332-B035-44887520338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5BB5BB-E564-4FE0-A3CA-93447127DA5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B4E23D-4EBA-432E-B2B6-E0D0B177A7D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E5F4877-F7F1-4149-A1E4-79A4117E26DD}" type="datetimeFigureOut">
              <a:rPr lang="en-US" smtClean="0"/>
              <a:pPr/>
              <a:t>1/10/2013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B15DCA-0633-4826-A74E-4DAE3CA338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43230A-C652-4E77-8189-24661882625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D961AE-A400-49A9-BE88-80087289EB0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6225" y="274638"/>
            <a:ext cx="2055813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5613" y="274638"/>
            <a:ext cx="6018212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896CE2-B7E6-4EB3-9BD7-722C1E22464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E5F4877-F7F1-4149-A1E4-79A4117E26DD}" type="datetimeFigureOut">
              <a:rPr lang="en-US" smtClean="0"/>
              <a:pPr/>
              <a:t>1/10/2013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4B15DCA-0633-4826-A74E-4DAE3CA338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5F4877-F7F1-4149-A1E4-79A4117E26DD}" type="datetimeFigureOut">
              <a:rPr lang="en-US" smtClean="0"/>
              <a:pPr/>
              <a:t>1/10/2013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B15DCA-0633-4826-A74E-4DAE3CA3385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5F4877-F7F1-4149-A1E4-79A4117E26DD}" type="datetimeFigureOut">
              <a:rPr lang="en-US" smtClean="0"/>
              <a:pPr/>
              <a:t>1/10/2013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B15DCA-0633-4826-A74E-4DAE3CA3385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5F4877-F7F1-4149-A1E4-79A4117E26DD}" type="datetimeFigureOut">
              <a:rPr lang="en-US" smtClean="0"/>
              <a:pPr/>
              <a:t>1/10/2013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B15DCA-0633-4826-A74E-4DAE3CA3385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5F4877-F7F1-4149-A1E4-79A4117E26DD}" type="datetimeFigureOut">
              <a:rPr lang="en-US" smtClean="0"/>
              <a:pPr/>
              <a:t>1/10/2013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B15DCA-0633-4826-A74E-4DAE3CA338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5F4877-F7F1-4149-A1E4-79A4117E26DD}" type="datetimeFigureOut">
              <a:rPr lang="en-US" smtClean="0"/>
              <a:pPr/>
              <a:t>1/10/2013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B15DCA-0633-4826-A74E-4DAE3CA3385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5F4877-F7F1-4149-A1E4-79A4117E26DD}" type="datetimeFigureOut">
              <a:rPr lang="en-US" smtClean="0"/>
              <a:pPr/>
              <a:t>1/10/2013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B15DCA-0633-4826-A74E-4DAE3CA338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E5F4877-F7F1-4149-A1E4-79A4117E26DD}" type="datetimeFigureOut">
              <a:rPr lang="en-US" smtClean="0"/>
              <a:pPr/>
              <a:t>1/10/2013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B15DCA-0633-4826-A74E-4DAE3CA338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7E5F4877-F7F1-4149-A1E4-79A4117E26DD}" type="datetimeFigureOut">
              <a:rPr lang="en-US" smtClean="0"/>
              <a:pPr/>
              <a:t>1/10/2013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B15DCA-0633-4826-A74E-4DAE3CA338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E5F4877-F7F1-4149-A1E4-79A4117E26DD}" type="datetimeFigureOut">
              <a:rPr lang="en-US" smtClean="0"/>
              <a:pPr/>
              <a:t>1/10/2013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4B15DCA-0633-4826-A74E-4DAE3CA3385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5F4877-F7F1-4149-A1E4-79A4117E26DD}" type="datetimeFigureOut">
              <a:rPr lang="en-US" smtClean="0"/>
              <a:pPr/>
              <a:t>1/10/2013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B15DCA-0633-4826-A74E-4DAE3CA338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5F4877-F7F1-4149-A1E4-79A4117E26DD}" type="datetimeFigureOut">
              <a:rPr lang="en-US" smtClean="0"/>
              <a:pPr/>
              <a:t>1/10/2013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4B15DCA-0633-4826-A74E-4DAE3CA338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93988" y="1600200"/>
            <a:ext cx="30861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32488" y="1600200"/>
            <a:ext cx="3087687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E5F4877-F7F1-4149-A1E4-79A4117E26DD}" type="datetimeFigureOut">
              <a:rPr lang="en-US" smtClean="0"/>
              <a:pPr/>
              <a:t>1/10/2013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B15DCA-0633-4826-A74E-4DAE3CA338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E5F4877-F7F1-4149-A1E4-79A4117E26DD}" type="datetimeFigureOut">
              <a:rPr lang="en-US" smtClean="0"/>
              <a:pPr/>
              <a:t>1/10/2013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B15DCA-0633-4826-A74E-4DAE3CA338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E5F4877-F7F1-4149-A1E4-79A4117E26DD}" type="datetimeFigureOut">
              <a:rPr lang="en-US" smtClean="0"/>
              <a:pPr/>
              <a:t>1/10/2013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B15DCA-0633-4826-A74E-4DAE3CA338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E5F4877-F7F1-4149-A1E4-79A4117E26DD}" type="datetimeFigureOut">
              <a:rPr lang="en-US" smtClean="0"/>
              <a:pPr/>
              <a:t>1/10/2013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B15DCA-0633-4826-A74E-4DAE3CA338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E5F4877-F7F1-4149-A1E4-79A4117E26DD}" type="datetimeFigureOut">
              <a:rPr lang="en-US" smtClean="0"/>
              <a:pPr/>
              <a:t>1/10/2013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B15DCA-0633-4826-A74E-4DAE3CA338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E5F4877-F7F1-4149-A1E4-79A4117E26DD}" type="datetimeFigureOut">
              <a:rPr lang="en-US" smtClean="0"/>
              <a:pPr/>
              <a:t>1/10/2013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B15DCA-0633-4826-A74E-4DAE3CA338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ags" Target="../tags/tag5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ags" Target="../tags/tag6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2703513" y="274638"/>
            <a:ext cx="631666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2693988" y="1600200"/>
            <a:ext cx="6326187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7E5F4877-F7F1-4149-A1E4-79A4117E26DD}" type="datetimeFigureOut">
              <a:rPr lang="en-US" smtClean="0"/>
              <a:pPr/>
              <a:t>1/10/2013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4B15DCA-0633-4826-A74E-4DAE3CA3385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136525" y="136525"/>
            <a:ext cx="8866188" cy="6581775"/>
          </a:xfrm>
          <a:prstGeom prst="rect">
            <a:avLst/>
          </a:prstGeom>
          <a:solidFill>
            <a:schemeClr val="bg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title"/>
            <p:custDataLst>
              <p:tags r:id="rId13"/>
            </p:custDataLst>
          </p:nvPr>
        </p:nvSpPr>
        <p:spPr bwMode="auto">
          <a:xfrm>
            <a:off x="455613" y="274638"/>
            <a:ext cx="82264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body" idx="1"/>
            <p:custDataLst>
              <p:tags r:id="rId14"/>
            </p:custDataLst>
          </p:nvPr>
        </p:nvSpPr>
        <p:spPr bwMode="auto">
          <a:xfrm>
            <a:off x="455613" y="1600200"/>
            <a:ext cx="8226425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970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592BE7B-DAD3-404C-B79B-AA1F31BF07E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buClr>
          <a:schemeClr val="tx1"/>
        </a:buClr>
        <a:defRPr sz="32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E5F4877-F7F1-4149-A1E4-79A4117E26DD}" type="datetimeFigureOut">
              <a:rPr lang="en-US" smtClean="0"/>
              <a:pPr/>
              <a:t>1/10/2013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64B15DCA-0633-4826-A74E-4DAE3CA3385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google.com/imgres?um=1&amp;hl=en&amp;sa=N&amp;rls=com.microsoft:en-us:IE-Address&amp;rlz=1I7TSNH_en&amp;biw=936&amp;bih=435&amp;tbm=isch&amp;tbnid=LYDz6ZDbXYcSNM:&amp;imgrefurl=http://izismile.com/2009/08/28/when_the_world_becomes_disproportionate_53_pics.html&amp;docid=e09X0rkTp3Uz-M&amp;imgurl=http://img.izismile.com/img/img2/20090828/disproportionate_world_21.jpg&amp;w=600&amp;h=459&amp;ei=Le7sUKq5FYnVigKtxoCoBA&amp;zoom=1&amp;iact=hc&amp;vpx=105&amp;vpy=110&amp;dur=1137&amp;hovh=196&amp;hovw=257&amp;tx=135&amp;ty=171&amp;sig=115751242320505033077&amp;page=1&amp;tbnh=133&amp;tbnw=191&amp;start=0&amp;ndsp=9&amp;ved=1t:429,r:0,s:0,i:138" TargetMode="External"/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google.com/imgres?um=1&amp;hl=en&amp;sa=N&amp;rls=com.microsoft:en-us:IE-Address&amp;rlz=1I7TSNH_en&amp;biw=936&amp;bih=435&amp;tbm=isch&amp;tbnid=zJBdEQQCX2fL5M:&amp;imgrefurl=http://devtest-chargersblog.dreamhosters.com/jhxumr/fulton-chain-of-lakes-adirondacks-ny.html&amp;docid=ctPGJcI1UbsmeM&amp;imgurl=http://www.formyhour.com/img/misc/photo_project_disproportionate/project_disproportionate_1.jpg&amp;w=580&amp;h=386&amp;ei=Le7sUKq5FYnVigKtxoCoBA&amp;zoom=1&amp;iact=hc&amp;vpx=233&amp;vpy=19&amp;dur=644&amp;hovh=183&amp;hovw=275&amp;tx=163&amp;ty=77&amp;sig=115751242320505033077&amp;page=2&amp;tbnh=127&amp;tbnw=202&amp;start=9&amp;ndsp=14&amp;ved=1t:429,r:10,s:0,i:168" TargetMode="External"/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www.google.com/imgres?um=1&amp;hl=en&amp;sa=N&amp;rls=com.microsoft:en-us:IE-Address&amp;rlz=1I7TSNH_en&amp;biw=936&amp;bih=435&amp;tbm=isch&amp;tbnid=m3l7QWURyiVODM:&amp;imgrefurl=http://www.simonphipps.com/artwork/365mickeys/11-02/mickey-11-02.htm&amp;docid=sz803h4NBwOf7M&amp;imgurl=http://www.simonphipps.com/artwork/365mickeys/11-02/11-02-24-Disproportionate-Mickey.jpg&amp;w=360&amp;h=560&amp;ei=Le7sUKq5FYnVigKtxoCoBA&amp;zoom=1&amp;iact=hc&amp;vpx=313&amp;vpy=25&amp;dur=1551&amp;hovh=280&amp;hovw=180&amp;tx=112&amp;ty=152&amp;sig=115751242320505033077&amp;page=2&amp;tbnh=150&amp;tbnw=97&amp;start=9&amp;ndsp=14&amp;ved=1t:429,r:14,s:0,i:180" TargetMode="External"/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www.google.com/imgres?um=1&amp;hl=en&amp;rls=com.microsoft:en-us:IE-Address&amp;rlz=1I7TSNH_en&amp;biw=936&amp;bih=435&amp;tbm=isch&amp;tbnid=xO-Veg5mYSs_2M:&amp;imgrefurl=http://davidvs.net/math/skills-ratio.shtml&amp;docid=PzowAODp83YdpM&amp;imgurl=http://davidvs.net/math/art/crossmultiplyequal.png&amp;w=465&amp;h=196&amp;ei=m_DsUNqSHMzSigLi2YGICQ&amp;zoom=1&amp;iact=hc&amp;vpx=302&amp;vpy=86&amp;dur=393&amp;hovh=146&amp;hovw=346&amp;tx=187&amp;ty=79&amp;sig=115751242320505033077&amp;page=4&amp;tbnh=110&amp;tbnw=260&amp;start=31&amp;ndsp=11&amp;ved=1t:429,r:32,s:0,i:171" TargetMode="External"/><Relationship Id="rId1" Type="http://schemas.openxmlformats.org/officeDocument/2006/relationships/slideLayout" Target="../slideLayouts/slideLayout27.xml"/><Relationship Id="rId5" Type="http://schemas.openxmlformats.org/officeDocument/2006/relationships/image" Target="../media/image8.jpeg"/><Relationship Id="rId4" Type="http://schemas.openxmlformats.org/officeDocument/2006/relationships/hyperlink" Target="http://www.google.com/imgres?um=1&amp;hl=en&amp;rls=com.microsoft:en-us:IE-Address&amp;rlz=1I7TSNH_en&amp;biw=936&amp;bih=435&amp;tbm=isch&amp;tbnid=ruw5P1hnumZ00M:&amp;imgrefurl=http://www.mathatube.com/fraction-using-cross-product-to-find-equi-fractions.html&amp;docid=pi_JyGN40yjetM&amp;imgurl=http://www.mathatube.com/images/equivalent-fraction-cross_products2.gif&amp;w=374&amp;h=197&amp;ei=m_DsUNqSHMzSigLi2YGICQ&amp;zoom=1&amp;iact=hc&amp;vpx=596&amp;vpy=51&amp;dur=3779&amp;hovh=157&amp;hovw=299&amp;tx=207&amp;ty=95&amp;sig=115751242320505033077&amp;page=2&amp;tbnh=120&amp;tbnw=228&amp;start=8&amp;ndsp=10&amp;ved=1t:429,r:11,s:0,i:102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www.google.com/imgres?um=1&amp;hl=en&amp;rls=com.microsoft:en-us:IE-Address&amp;rlz=1I7TSNH_en&amp;biw=936&amp;bih=435&amp;tbm=isch&amp;tbnid=DeB9mTT1gsvHRM:&amp;imgrefurl=http://www.coolmath.com/prealgebra/01-fractions/fractions-06-equivalent-02.htm&amp;docid=vHJlS1Lb2ohQaM&amp;imgurl=http://www.coolmath.com/prealgebra/01-fractions/images/3_5_equals_39_65_work.gif&amp;w=178&amp;h=132&amp;ei=m_DsUNqSHMzSigLi2YGICQ&amp;zoom=1&amp;iact=hc&amp;vpx=129&amp;vpy=200&amp;dur=304&amp;hovh=105&amp;hovw=142&amp;tx=82&amp;ty=101&amp;sig=115751242320505033077&amp;page=2&amp;tbnh=105&amp;tbnw=142&amp;start=8&amp;ndsp=10&amp;ved=1t:429,r:8,s:0,i:93" TargetMode="External"/><Relationship Id="rId1" Type="http://schemas.openxmlformats.org/officeDocument/2006/relationships/slideLayout" Target="../slideLayouts/slideLayout2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Proportions: Comparing Ratios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January 9, 2013</a:t>
            </a:r>
          </a:p>
          <a:p>
            <a:r>
              <a:rPr lang="en-US" dirty="0" smtClean="0"/>
              <a:t>Mrs. McKay</a:t>
            </a:r>
          </a:p>
          <a:p>
            <a:r>
              <a:rPr lang="en-US" dirty="0" smtClean="0"/>
              <a:t>Pre-Algebra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ontent Placeholder 8"/>
          <p:cNvGraphicFramePr>
            <a:graphicFrameLocks noGrp="1"/>
          </p:cNvGraphicFramePr>
          <p:nvPr>
            <p:ph idx="1"/>
          </p:nvPr>
        </p:nvGraphicFramePr>
        <p:xfrm>
          <a:off x="381000" y="1481138"/>
          <a:ext cx="6921500" cy="18716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84300"/>
                <a:gridCol w="1384300"/>
                <a:gridCol w="1384300"/>
                <a:gridCol w="1384300"/>
                <a:gridCol w="1384300"/>
              </a:tblGrid>
              <a:tr h="935831">
                <a:tc>
                  <a:txBody>
                    <a:bodyPr/>
                    <a:lstStyle/>
                    <a:p>
                      <a:r>
                        <a:rPr lang="en-US" dirty="0" smtClean="0"/>
                        <a:t>Boys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0" dirty="0" smtClean="0"/>
                        <a:t>2</a:t>
                      </a:r>
                      <a:endParaRPr lang="en-US" sz="3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0" dirty="0" smtClean="0"/>
                        <a:t>4</a:t>
                      </a:r>
                      <a:endParaRPr lang="en-US" sz="3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0" dirty="0" smtClean="0"/>
                        <a:t>6</a:t>
                      </a:r>
                      <a:endParaRPr lang="en-US" sz="3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0" dirty="0" smtClean="0"/>
                        <a:t>8</a:t>
                      </a:r>
                      <a:endParaRPr lang="en-US" sz="3000" dirty="0"/>
                    </a:p>
                  </a:txBody>
                  <a:tcPr/>
                </a:tc>
              </a:tr>
              <a:tr h="935831">
                <a:tc>
                  <a:txBody>
                    <a:bodyPr/>
                    <a:lstStyle/>
                    <a:p>
                      <a:r>
                        <a:rPr lang="en-US" dirty="0" smtClean="0"/>
                        <a:t>Girls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0" dirty="0" smtClean="0"/>
                        <a:t>16</a:t>
                      </a:r>
                      <a:endParaRPr lang="en-US" sz="3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Completing Proportionate Tables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ontent Placeholder 8"/>
          <p:cNvGraphicFramePr>
            <a:graphicFrameLocks noGrp="1"/>
          </p:cNvGraphicFramePr>
          <p:nvPr>
            <p:ph idx="1"/>
          </p:nvPr>
        </p:nvGraphicFramePr>
        <p:xfrm>
          <a:off x="381000" y="1481138"/>
          <a:ext cx="8305800" cy="18716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84300"/>
                <a:gridCol w="1384300"/>
                <a:gridCol w="1384300"/>
                <a:gridCol w="1384300"/>
                <a:gridCol w="1384300"/>
                <a:gridCol w="1384300"/>
              </a:tblGrid>
              <a:tr h="935831">
                <a:tc>
                  <a:txBody>
                    <a:bodyPr/>
                    <a:lstStyle/>
                    <a:p>
                      <a:r>
                        <a:rPr lang="en-US" dirty="0" smtClean="0"/>
                        <a:t>Angelfish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0" dirty="0" smtClean="0"/>
                        <a:t>4</a:t>
                      </a:r>
                      <a:endParaRPr lang="en-US" sz="3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0" dirty="0" smtClean="0"/>
                        <a:t>8</a:t>
                      </a:r>
                      <a:endParaRPr lang="en-US" sz="3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0" dirty="0" smtClean="0"/>
                        <a:t>20</a:t>
                      </a:r>
                      <a:endParaRPr lang="en-US" sz="3000" dirty="0"/>
                    </a:p>
                  </a:txBody>
                  <a:tcPr/>
                </a:tc>
              </a:tr>
              <a:tr h="935831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Tigerfish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0" dirty="0" smtClean="0"/>
                        <a:t>16</a:t>
                      </a:r>
                      <a:endParaRPr lang="en-US" sz="3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0" dirty="0" smtClean="0"/>
                        <a:t>18</a:t>
                      </a:r>
                      <a:endParaRPr lang="en-US" sz="3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Completing Proportionate Tables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https://www.youtube.com/watch?v=rpci5WLykVU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Looking Forward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job pays $56 for 8 hours of work. How much money does the job </a:t>
            </a:r>
            <a:r>
              <a:rPr lang="en-US" smtClean="0"/>
              <a:t>pay per hour?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Word Problems and Proportions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5933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sz="4000" dirty="0" smtClean="0"/>
              <a:t>When </a:t>
            </a:r>
            <a:r>
              <a:rPr lang="en-US" sz="4000" u="sng" dirty="0" smtClean="0"/>
              <a:t>two</a:t>
            </a:r>
            <a:r>
              <a:rPr lang="en-US" sz="4000" dirty="0" smtClean="0"/>
              <a:t> ratios are equal to each other</a:t>
            </a:r>
          </a:p>
          <a:p>
            <a:pPr lvl="1"/>
            <a:r>
              <a:rPr lang="en-US" sz="4000" dirty="0" smtClean="0"/>
              <a:t>Ex. 1 to 2 is the same as </a:t>
            </a:r>
          </a:p>
          <a:p>
            <a:pPr lvl="2">
              <a:buNone/>
            </a:pPr>
            <a:r>
              <a:rPr lang="en-US" sz="3600" dirty="0" smtClean="0"/>
              <a:t>10 to 20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PROPORTION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Something is not Quite RIGHT!</a:t>
            </a:r>
            <a:br>
              <a:rPr lang="en-US" dirty="0" smtClean="0"/>
            </a:br>
            <a:endParaRPr lang="en-US" dirty="0"/>
          </a:p>
        </p:txBody>
      </p:sp>
      <p:pic>
        <p:nvPicPr>
          <p:cNvPr id="4" name="Content Placeholder 3" descr="https://encrypted-tbn3.gstatic.com/images?q=tbn:ANd9GcRdgiwYGPS_L6_zAcd5P3ZHn3H3kvl6dtuLnqDHH2-Z5Jv-eIQl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371600"/>
            <a:ext cx="6553199" cy="4267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Something is not Quite RIGHT!</a:t>
            </a:r>
            <a:endParaRPr lang="en-US" dirty="0"/>
          </a:p>
        </p:txBody>
      </p:sp>
      <p:pic>
        <p:nvPicPr>
          <p:cNvPr id="4" name="Content Placeholder 3" descr="https://encrypted-tbn1.gstatic.com/images?q=tbn:ANd9GcT_rq8ZJh7693-eiFoB-tMWTRbIT2AgycwWh6p5WjEHkuDg02uTpg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676400"/>
            <a:ext cx="6567487" cy="408225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Something is not Quite RIGHT! </a:t>
            </a:r>
            <a:endParaRPr lang="en-US" dirty="0"/>
          </a:p>
        </p:txBody>
      </p:sp>
      <p:pic>
        <p:nvPicPr>
          <p:cNvPr id="5" name="Content Placeholder 4" descr="https://encrypted-tbn3.gstatic.com/images?q=tbn:ANd9GcSJpuKTKyTMi--3Bl-m1lhtAkxgVJDfn_fil8ezVm4cf4k9rQ_-NA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1447800"/>
            <a:ext cx="5105400" cy="4191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500" dirty="0" smtClean="0"/>
              <a:t>When ratios are NOT equal, they are </a:t>
            </a:r>
            <a:r>
              <a:rPr lang="en-US" sz="4500" b="1" dirty="0" smtClean="0"/>
              <a:t>disproportionate</a:t>
            </a:r>
            <a:r>
              <a:rPr lang="en-US" sz="4500" dirty="0" smtClean="0"/>
              <a:t>. </a:t>
            </a:r>
            <a:endParaRPr lang="en-US" sz="45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Living in a Disproportionate World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Compare Ratios?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COMPARE SIMPLEST FORM (reduced form)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 smtClean="0"/>
              <a:t>CROSS-MULTIPLY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dirty="0" smtClean="0"/>
              <a:t>See if the simplest forms are equal</a:t>
            </a:r>
            <a:endParaRPr lang="en-US" dirty="0" smtClean="0"/>
          </a:p>
          <a:p>
            <a:pPr lvl="0"/>
            <a:r>
              <a:rPr lang="en-US" dirty="0" smtClean="0"/>
              <a:t>Put the ratio in fraction form</a:t>
            </a:r>
          </a:p>
          <a:p>
            <a:pPr lvl="0"/>
            <a:r>
              <a:rPr lang="en-US" dirty="0" smtClean="0"/>
              <a:t>Simplify the ratio to the simplest form – reduce the fraction</a:t>
            </a:r>
          </a:p>
          <a:p>
            <a:pPr lvl="0"/>
            <a:r>
              <a:rPr lang="en-US" dirty="0" smtClean="0"/>
              <a:t>LOOK at the ratios – Are they the same?  If YES, this is a proportion</a:t>
            </a:r>
          </a:p>
          <a:p>
            <a:endParaRPr lang="en-US" dirty="0"/>
          </a:p>
        </p:txBody>
      </p:sp>
      <p:pic>
        <p:nvPicPr>
          <p:cNvPr id="14" name="Content Placeholder 13" descr="https://encrypted-tbn1.gstatic.com/images?q=tbn:ANd9GcRaHEvDPko44Cndp_Wsu9rO-Wj6sO4OKQ3QeWu5OYfkD6MB_XFO8g">
            <a:hlinkClick r:id="rId2"/>
          </p:cNvPr>
          <p:cNvPicPr>
            <a:picLocks noGrp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3200400"/>
            <a:ext cx="3276600" cy="1752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" name="Picture 14" descr="https://encrypted-tbn1.gstatic.com/images?q=tbn:ANd9GcRsPr8Xq4iWi-3lAvDQX1pgvVAIW_UBYTb0BQSDRfPoZkOFVoxK">
            <a:hlinkClick r:id="rId4"/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1295400"/>
            <a:ext cx="2847975" cy="14954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Cross Multiply</a:t>
            </a:r>
            <a:endParaRPr lang="en-US" dirty="0"/>
          </a:p>
        </p:txBody>
      </p:sp>
      <p:pic>
        <p:nvPicPr>
          <p:cNvPr id="9" name="Content Placeholder 8" descr="https://encrypted-tbn1.gstatic.com/images?q=tbn:ANd9GcTDQJTRhbtYX3v-Bo0t7Lwh5xP3qL3IxAreGPQUJ1EP0I6-cGpp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1752600"/>
            <a:ext cx="4419600" cy="348218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24026141"/>
              </p:ext>
            </p:extLst>
          </p:nvPr>
        </p:nvGraphicFramePr>
        <p:xfrm>
          <a:off x="381000" y="1481138"/>
          <a:ext cx="6921500" cy="18716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84300"/>
                <a:gridCol w="1384300"/>
                <a:gridCol w="1384300"/>
                <a:gridCol w="1384300"/>
                <a:gridCol w="1384300"/>
              </a:tblGrid>
              <a:tr h="935831">
                <a:tc>
                  <a:txBody>
                    <a:bodyPr/>
                    <a:lstStyle/>
                    <a:p>
                      <a:r>
                        <a:rPr lang="en-US" dirty="0" smtClean="0"/>
                        <a:t>Angelfish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0" dirty="0" smtClean="0"/>
                        <a:t>4</a:t>
                      </a:r>
                      <a:endParaRPr lang="en-US" sz="3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0" dirty="0" smtClean="0"/>
                        <a:t>8</a:t>
                      </a:r>
                      <a:endParaRPr lang="en-US" sz="3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0" dirty="0" smtClean="0"/>
                        <a:t>24</a:t>
                      </a:r>
                      <a:endParaRPr lang="en-US" sz="3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0" dirty="0" smtClean="0"/>
                        <a:t>20</a:t>
                      </a:r>
                      <a:endParaRPr lang="en-US" sz="3000" dirty="0"/>
                    </a:p>
                  </a:txBody>
                  <a:tcPr/>
                </a:tc>
              </a:tr>
              <a:tr h="935831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Tigerfish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0" dirty="0" smtClean="0"/>
                        <a:t>3</a:t>
                      </a:r>
                      <a:endParaRPr lang="en-US" sz="3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0" dirty="0" smtClean="0"/>
                        <a:t>6</a:t>
                      </a:r>
                      <a:endParaRPr lang="en-US" sz="3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0" dirty="0" smtClean="0"/>
                        <a:t>18</a:t>
                      </a:r>
                      <a:endParaRPr lang="en-US" sz="3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0" dirty="0" smtClean="0"/>
                        <a:t>15</a:t>
                      </a:r>
                      <a:endParaRPr lang="en-US" sz="3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Completing Proportionate Tables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itl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_Text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_Titl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_Text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itl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SM2_Text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2_Titl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Indezine_TM2_Text"/>
</p:tagLst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Theme2">
  <a:themeElements>
    <a:clrScheme name="Office Theme 2">
      <a:dk1>
        <a:srgbClr val="000000"/>
      </a:dk1>
      <a:lt1>
        <a:srgbClr val="3399FF"/>
      </a:lt1>
      <a:dk2>
        <a:srgbClr val="000000"/>
      </a:dk2>
      <a:lt2>
        <a:srgbClr val="CCCCCC"/>
      </a:lt2>
      <a:accent1>
        <a:srgbClr val="3B4800"/>
      </a:accent1>
      <a:accent2>
        <a:srgbClr val="004285"/>
      </a:accent2>
      <a:accent3>
        <a:srgbClr val="ADCAFF"/>
      </a:accent3>
      <a:accent4>
        <a:srgbClr val="000000"/>
      </a:accent4>
      <a:accent5>
        <a:srgbClr val="AFB1AA"/>
      </a:accent5>
      <a:accent6>
        <a:srgbClr val="003B78"/>
      </a:accent6>
      <a:hlink>
        <a:srgbClr val="004D47"/>
      </a:hlink>
      <a:folHlink>
        <a:srgbClr val="323166"/>
      </a:folHlink>
    </a:clrScheme>
    <a:fontScheme name="Office Them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3399FF"/>
        </a:lt1>
        <a:dk2>
          <a:srgbClr val="000000"/>
        </a:dk2>
        <a:lt2>
          <a:srgbClr val="CCCCCC"/>
        </a:lt2>
        <a:accent1>
          <a:srgbClr val="0062C0"/>
        </a:accent1>
        <a:accent2>
          <a:srgbClr val="1F5283"/>
        </a:accent2>
        <a:accent3>
          <a:srgbClr val="ADCAFF"/>
        </a:accent3>
        <a:accent4>
          <a:srgbClr val="000000"/>
        </a:accent4>
        <a:accent5>
          <a:srgbClr val="AAB7DC"/>
        </a:accent5>
        <a:accent6>
          <a:srgbClr val="1B4976"/>
        </a:accent6>
        <a:hlink>
          <a:srgbClr val="20486E"/>
        </a:hlink>
        <a:folHlink>
          <a:srgbClr val="00336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3399FF"/>
        </a:lt1>
        <a:dk2>
          <a:srgbClr val="000000"/>
        </a:dk2>
        <a:lt2>
          <a:srgbClr val="CCCCCC"/>
        </a:lt2>
        <a:accent1>
          <a:srgbClr val="3B4800"/>
        </a:accent1>
        <a:accent2>
          <a:srgbClr val="004285"/>
        </a:accent2>
        <a:accent3>
          <a:srgbClr val="ADCAFF"/>
        </a:accent3>
        <a:accent4>
          <a:srgbClr val="000000"/>
        </a:accent4>
        <a:accent5>
          <a:srgbClr val="AFB1AA"/>
        </a:accent5>
        <a:accent6>
          <a:srgbClr val="003B78"/>
        </a:accent6>
        <a:hlink>
          <a:srgbClr val="004D47"/>
        </a:hlink>
        <a:folHlink>
          <a:srgbClr val="3231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3399FF"/>
        </a:lt1>
        <a:dk2>
          <a:srgbClr val="000000"/>
        </a:dk2>
        <a:lt2>
          <a:srgbClr val="CCCCCC"/>
        </a:lt2>
        <a:accent1>
          <a:srgbClr val="664C00"/>
        </a:accent1>
        <a:accent2>
          <a:srgbClr val="004285"/>
        </a:accent2>
        <a:accent3>
          <a:srgbClr val="ADCAFF"/>
        </a:accent3>
        <a:accent4>
          <a:srgbClr val="000000"/>
        </a:accent4>
        <a:accent5>
          <a:srgbClr val="B8B2AA"/>
        </a:accent5>
        <a:accent6>
          <a:srgbClr val="003B78"/>
        </a:accent6>
        <a:hlink>
          <a:srgbClr val="3B4800"/>
        </a:hlink>
        <a:folHlink>
          <a:srgbClr val="612F1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3399FF"/>
        </a:lt1>
        <a:dk2>
          <a:srgbClr val="000000"/>
        </a:dk2>
        <a:lt2>
          <a:srgbClr val="CCCCCC"/>
        </a:lt2>
        <a:accent1>
          <a:srgbClr val="004285"/>
        </a:accent1>
        <a:accent2>
          <a:srgbClr val="3B4800"/>
        </a:accent2>
        <a:accent3>
          <a:srgbClr val="ADCAFF"/>
        </a:accent3>
        <a:accent4>
          <a:srgbClr val="000000"/>
        </a:accent4>
        <a:accent5>
          <a:srgbClr val="AAB0C2"/>
        </a:accent5>
        <a:accent6>
          <a:srgbClr val="354000"/>
        </a:accent6>
        <a:hlink>
          <a:srgbClr val="6B4515"/>
        </a:hlink>
        <a:folHlink>
          <a:srgbClr val="72245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0062C0"/>
        </a:accent1>
        <a:accent2>
          <a:srgbClr val="1F5283"/>
        </a:accent2>
        <a:accent3>
          <a:srgbClr val="FFFFFF"/>
        </a:accent3>
        <a:accent4>
          <a:srgbClr val="000000"/>
        </a:accent4>
        <a:accent5>
          <a:srgbClr val="AAB7DC"/>
        </a:accent5>
        <a:accent6>
          <a:srgbClr val="1B4976"/>
        </a:accent6>
        <a:hlink>
          <a:srgbClr val="20486E"/>
        </a:hlink>
        <a:folHlink>
          <a:srgbClr val="00336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3B4800"/>
        </a:accent1>
        <a:accent2>
          <a:srgbClr val="004285"/>
        </a:accent2>
        <a:accent3>
          <a:srgbClr val="FFFFFF"/>
        </a:accent3>
        <a:accent4>
          <a:srgbClr val="000000"/>
        </a:accent4>
        <a:accent5>
          <a:srgbClr val="AFB1AA"/>
        </a:accent5>
        <a:accent6>
          <a:srgbClr val="003B78"/>
        </a:accent6>
        <a:hlink>
          <a:srgbClr val="004D47"/>
        </a:hlink>
        <a:folHlink>
          <a:srgbClr val="3231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664C00"/>
        </a:accent1>
        <a:accent2>
          <a:srgbClr val="004285"/>
        </a:accent2>
        <a:accent3>
          <a:srgbClr val="FFFFFF"/>
        </a:accent3>
        <a:accent4>
          <a:srgbClr val="000000"/>
        </a:accent4>
        <a:accent5>
          <a:srgbClr val="B8B2AA"/>
        </a:accent5>
        <a:accent6>
          <a:srgbClr val="003B78"/>
        </a:accent6>
        <a:hlink>
          <a:srgbClr val="3B4800"/>
        </a:hlink>
        <a:folHlink>
          <a:srgbClr val="612F1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004285"/>
        </a:accent1>
        <a:accent2>
          <a:srgbClr val="3B4800"/>
        </a:accent2>
        <a:accent3>
          <a:srgbClr val="FFFFFF"/>
        </a:accent3>
        <a:accent4>
          <a:srgbClr val="000000"/>
        </a:accent4>
        <a:accent5>
          <a:srgbClr val="AAB0C2"/>
        </a:accent5>
        <a:accent6>
          <a:srgbClr val="354000"/>
        </a:accent6>
        <a:hlink>
          <a:srgbClr val="6B4515"/>
        </a:hlink>
        <a:folHlink>
          <a:srgbClr val="72245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1_Default Design 2">
      <a:dk1>
        <a:srgbClr val="000000"/>
      </a:dk1>
      <a:lt1>
        <a:srgbClr val="3399FF"/>
      </a:lt1>
      <a:dk2>
        <a:srgbClr val="000000"/>
      </a:dk2>
      <a:lt2>
        <a:srgbClr val="CCCCCC"/>
      </a:lt2>
      <a:accent1>
        <a:srgbClr val="3B4800"/>
      </a:accent1>
      <a:accent2>
        <a:srgbClr val="004285"/>
      </a:accent2>
      <a:accent3>
        <a:srgbClr val="ADCAFF"/>
      </a:accent3>
      <a:accent4>
        <a:srgbClr val="000000"/>
      </a:accent4>
      <a:accent5>
        <a:srgbClr val="AFB1AA"/>
      </a:accent5>
      <a:accent6>
        <a:srgbClr val="003B78"/>
      </a:accent6>
      <a:hlink>
        <a:srgbClr val="004D47"/>
      </a:hlink>
      <a:folHlink>
        <a:srgbClr val="323166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3399FF"/>
        </a:lt1>
        <a:dk2>
          <a:srgbClr val="000000"/>
        </a:dk2>
        <a:lt2>
          <a:srgbClr val="CCCCCC"/>
        </a:lt2>
        <a:accent1>
          <a:srgbClr val="0062C0"/>
        </a:accent1>
        <a:accent2>
          <a:srgbClr val="1F5283"/>
        </a:accent2>
        <a:accent3>
          <a:srgbClr val="ADCAFF"/>
        </a:accent3>
        <a:accent4>
          <a:srgbClr val="000000"/>
        </a:accent4>
        <a:accent5>
          <a:srgbClr val="AAB7DC"/>
        </a:accent5>
        <a:accent6>
          <a:srgbClr val="1B4976"/>
        </a:accent6>
        <a:hlink>
          <a:srgbClr val="20486E"/>
        </a:hlink>
        <a:folHlink>
          <a:srgbClr val="00336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3399FF"/>
        </a:lt1>
        <a:dk2>
          <a:srgbClr val="000000"/>
        </a:dk2>
        <a:lt2>
          <a:srgbClr val="CCCCCC"/>
        </a:lt2>
        <a:accent1>
          <a:srgbClr val="3B4800"/>
        </a:accent1>
        <a:accent2>
          <a:srgbClr val="004285"/>
        </a:accent2>
        <a:accent3>
          <a:srgbClr val="ADCAFF"/>
        </a:accent3>
        <a:accent4>
          <a:srgbClr val="000000"/>
        </a:accent4>
        <a:accent5>
          <a:srgbClr val="AFB1AA"/>
        </a:accent5>
        <a:accent6>
          <a:srgbClr val="003B78"/>
        </a:accent6>
        <a:hlink>
          <a:srgbClr val="004D47"/>
        </a:hlink>
        <a:folHlink>
          <a:srgbClr val="3231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3399FF"/>
        </a:lt1>
        <a:dk2>
          <a:srgbClr val="000000"/>
        </a:dk2>
        <a:lt2>
          <a:srgbClr val="CCCCCC"/>
        </a:lt2>
        <a:accent1>
          <a:srgbClr val="664C00"/>
        </a:accent1>
        <a:accent2>
          <a:srgbClr val="004285"/>
        </a:accent2>
        <a:accent3>
          <a:srgbClr val="ADCAFF"/>
        </a:accent3>
        <a:accent4>
          <a:srgbClr val="000000"/>
        </a:accent4>
        <a:accent5>
          <a:srgbClr val="B8B2AA"/>
        </a:accent5>
        <a:accent6>
          <a:srgbClr val="003B78"/>
        </a:accent6>
        <a:hlink>
          <a:srgbClr val="3B4800"/>
        </a:hlink>
        <a:folHlink>
          <a:srgbClr val="612F1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3399FF"/>
        </a:lt1>
        <a:dk2>
          <a:srgbClr val="000000"/>
        </a:dk2>
        <a:lt2>
          <a:srgbClr val="CCCCCC"/>
        </a:lt2>
        <a:accent1>
          <a:srgbClr val="004285"/>
        </a:accent1>
        <a:accent2>
          <a:srgbClr val="3B4800"/>
        </a:accent2>
        <a:accent3>
          <a:srgbClr val="ADCAFF"/>
        </a:accent3>
        <a:accent4>
          <a:srgbClr val="000000"/>
        </a:accent4>
        <a:accent5>
          <a:srgbClr val="AAB0C2"/>
        </a:accent5>
        <a:accent6>
          <a:srgbClr val="354000"/>
        </a:accent6>
        <a:hlink>
          <a:srgbClr val="6B4515"/>
        </a:hlink>
        <a:folHlink>
          <a:srgbClr val="72245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0062C0"/>
        </a:accent1>
        <a:accent2>
          <a:srgbClr val="1F5283"/>
        </a:accent2>
        <a:accent3>
          <a:srgbClr val="FFFFFF"/>
        </a:accent3>
        <a:accent4>
          <a:srgbClr val="000000"/>
        </a:accent4>
        <a:accent5>
          <a:srgbClr val="AAB7DC"/>
        </a:accent5>
        <a:accent6>
          <a:srgbClr val="1B4976"/>
        </a:accent6>
        <a:hlink>
          <a:srgbClr val="20486E"/>
        </a:hlink>
        <a:folHlink>
          <a:srgbClr val="00336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3B4800"/>
        </a:accent1>
        <a:accent2>
          <a:srgbClr val="004285"/>
        </a:accent2>
        <a:accent3>
          <a:srgbClr val="FFFFFF"/>
        </a:accent3>
        <a:accent4>
          <a:srgbClr val="000000"/>
        </a:accent4>
        <a:accent5>
          <a:srgbClr val="AFB1AA"/>
        </a:accent5>
        <a:accent6>
          <a:srgbClr val="003B78"/>
        </a:accent6>
        <a:hlink>
          <a:srgbClr val="004D47"/>
        </a:hlink>
        <a:folHlink>
          <a:srgbClr val="3231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664C00"/>
        </a:accent1>
        <a:accent2>
          <a:srgbClr val="004285"/>
        </a:accent2>
        <a:accent3>
          <a:srgbClr val="FFFFFF"/>
        </a:accent3>
        <a:accent4>
          <a:srgbClr val="000000"/>
        </a:accent4>
        <a:accent5>
          <a:srgbClr val="B8B2AA"/>
        </a:accent5>
        <a:accent6>
          <a:srgbClr val="003B78"/>
        </a:accent6>
        <a:hlink>
          <a:srgbClr val="3B4800"/>
        </a:hlink>
        <a:folHlink>
          <a:srgbClr val="612F1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0000"/>
        </a:dk1>
        <a:lt1>
          <a:srgbClr val="FFFFFF"/>
        </a:lt1>
        <a:dk2>
          <a:srgbClr val="000000"/>
        </a:dk2>
        <a:lt2>
          <a:srgbClr val="CCCCCC"/>
        </a:lt2>
        <a:accent1>
          <a:srgbClr val="004285"/>
        </a:accent1>
        <a:accent2>
          <a:srgbClr val="3B4800"/>
        </a:accent2>
        <a:accent3>
          <a:srgbClr val="FFFFFF"/>
        </a:accent3>
        <a:accent4>
          <a:srgbClr val="000000"/>
        </a:accent4>
        <a:accent5>
          <a:srgbClr val="AAB0C2"/>
        </a:accent5>
        <a:accent6>
          <a:srgbClr val="354000"/>
        </a:accent6>
        <a:hlink>
          <a:srgbClr val="6B4515"/>
        </a:hlink>
        <a:folHlink>
          <a:srgbClr val="72245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Theme2</Template>
  <TotalTime>287</TotalTime>
  <Words>185</Words>
  <Application>Microsoft Office PowerPoint</Application>
  <PresentationFormat>On-screen Show (4:3)</PresentationFormat>
  <Paragraphs>53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Theme2</vt:lpstr>
      <vt:lpstr>1_Default Design</vt:lpstr>
      <vt:lpstr>Concourse</vt:lpstr>
      <vt:lpstr>Proportions: Comparing Ratios</vt:lpstr>
      <vt:lpstr>PROPORTION</vt:lpstr>
      <vt:lpstr>Something is not Quite RIGHT! </vt:lpstr>
      <vt:lpstr>Something is not Quite RIGHT!</vt:lpstr>
      <vt:lpstr>Something is not Quite RIGHT! </vt:lpstr>
      <vt:lpstr>Living in a Disproportionate World</vt:lpstr>
      <vt:lpstr>How to Compare Ratios?</vt:lpstr>
      <vt:lpstr>Cross Multiply</vt:lpstr>
      <vt:lpstr>Completing Proportionate Tables</vt:lpstr>
      <vt:lpstr>Completing Proportionate Tables</vt:lpstr>
      <vt:lpstr>Completing Proportionate Tables</vt:lpstr>
      <vt:lpstr>Looking Forward </vt:lpstr>
      <vt:lpstr>Word Problems and Proportions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Proportions: Comparing Ratios</dc:title>
  <dc:creator>Joseph McKay</dc:creator>
  <cp:lastModifiedBy>Alicia McKay</cp:lastModifiedBy>
  <cp:revision>7</cp:revision>
  <dcterms:created xsi:type="dcterms:W3CDTF">2013-01-09T04:38:46Z</dcterms:created>
  <dcterms:modified xsi:type="dcterms:W3CDTF">2013-01-10T20:16:11Z</dcterms:modified>
</cp:coreProperties>
</file>