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6" r:id="rId10"/>
    <p:sldId id="268" r:id="rId11"/>
    <p:sldId id="266" r:id="rId12"/>
    <p:sldId id="267" r:id="rId13"/>
    <p:sldId id="270" r:id="rId14"/>
    <p:sldId id="273" r:id="rId15"/>
    <p:sldId id="274" r:id="rId16"/>
    <p:sldId id="27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63D51B-9287-4412-B804-33C6B35842F4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2C437C-0651-45ED-88A3-89172636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88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88BD536-FEA8-4EE5-BC37-27343D70BE80}" type="datetimeFigureOut">
              <a:rPr lang="en-US" smtClean="0"/>
              <a:t>1/29/2013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A585080-28DD-47E7-8F8F-27154043ACB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um=1&amp;hl=en&amp;rls=com.microsoft:en-us:IE-Address&amp;rlz=1I7TSNH_en&amp;biw=936&amp;bih=435&amp;tbm=isch&amp;tbnid=xO-Veg5mYSs_2M:&amp;imgrefurl=http://davidvs.net/math/skills-ratio.shtml&amp;docid=PzowAODp83YdpM&amp;imgurl=http://davidvs.net/math/art/crossmultiplyequal.png&amp;w=465&amp;h=196&amp;ei=m_DsUNqSHMzSigLi2YGICQ&amp;zoom=1&amp;iact=hc&amp;vpx=302&amp;vpy=86&amp;dur=393&amp;hovh=146&amp;hovw=346&amp;tx=187&amp;ty=79&amp;sig=115751242320505033077&amp;page=4&amp;tbnh=110&amp;tbnw=260&amp;start=31&amp;ndsp=11&amp;ved=1t:429,r:32,s:0,i:17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um=1&amp;hl=en&amp;rls=com.microsoft:en-us:IE-Address&amp;rlz=1I7TSNH_en&amp;biw=936&amp;bih=435&amp;tbm=isch&amp;tbnid=ruw5P1hnumZ00M:&amp;imgrefurl=http://www.mathatube.com/fraction-using-cross-product-to-find-equi-fractions.html&amp;docid=pi_JyGN40yjetM&amp;imgurl=http://www.mathatube.com/images/equivalent-fraction-cross_products2.gif&amp;w=374&amp;h=197&amp;ei=m_DsUNqSHMzSigLi2YGICQ&amp;zoom=1&amp;iact=hc&amp;vpx=596&amp;vpy=51&amp;dur=3779&amp;hovh=157&amp;hovw=299&amp;tx=207&amp;ty=95&amp;sig=115751242320505033077&amp;page=2&amp;tbnh=120&amp;tbnw=228&amp;start=8&amp;ndsp=10&amp;ved=1t:429,r:11,s:0,i:10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Chapter 4 Test Review</a:t>
            </a:r>
            <a:br>
              <a:rPr lang="en-US" b="1" dirty="0" smtClean="0"/>
            </a:br>
            <a:r>
              <a:rPr lang="en-US" b="1" dirty="0" smtClean="0"/>
              <a:t>TEST: Thursday – January 31st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January 29, 2013</a:t>
            </a:r>
          </a:p>
          <a:p>
            <a:r>
              <a:rPr lang="en-US" dirty="0" smtClean="0"/>
              <a:t>Mrs. McKay</a:t>
            </a:r>
          </a:p>
          <a:p>
            <a:r>
              <a:rPr lang="en-US" dirty="0" smtClean="0"/>
              <a:t>Pre-Algebra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Dissecting Word Problems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669767"/>
              </p:ext>
            </p:extLst>
          </p:nvPr>
        </p:nvGraphicFramePr>
        <p:xfrm>
          <a:off x="425450" y="2498725"/>
          <a:ext cx="8164513" cy="3154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550"/>
                <a:gridCol w="1524000"/>
                <a:gridCol w="1143000"/>
                <a:gridCol w="4017963"/>
              </a:tblGrid>
              <a:tr h="3154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If a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dog eats 10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gallons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of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food </a:t>
                      </a:r>
                      <a:r>
                        <a:rPr lang="en-US" sz="1800" dirty="0" smtClean="0">
                          <a:solidFill>
                            <a:schemeClr val="accent4"/>
                          </a:solidFill>
                          <a:effectLst/>
                        </a:rPr>
                        <a:t>in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i="1" dirty="0">
                          <a:solidFill>
                            <a:srgbClr val="7030A0"/>
                          </a:solidFill>
                          <a:effectLst/>
                        </a:rPr>
                        <a:t>8 days,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</a:rPr>
                        <a:t>how many gallons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does it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eat in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 days?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2" marR="6288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Gallons of Food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 and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effectLst/>
                        </a:rPr>
                        <a:t>Days 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2" marR="62882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solidFill>
                            <a:schemeClr val="tx1"/>
                          </a:solidFill>
                          <a:effectLst/>
                        </a:rPr>
                        <a:t>Gallons of Food</a:t>
                      </a:r>
                      <a:endParaRPr lang="en-US" sz="2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2" marR="62882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</a:rPr>
                        <a:t>gallons of </a:t>
                      </a: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effectLst/>
                        </a:rPr>
                        <a:t>food 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en-US" sz="1700" u="sng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700" u="sng" dirty="0">
                          <a:solidFill>
                            <a:schemeClr val="tx1"/>
                          </a:solidFill>
                          <a:effectLst/>
                        </a:rPr>
                        <a:t>x gallons of </a:t>
                      </a:r>
                      <a:r>
                        <a:rPr lang="en-US" sz="1700" u="sng" dirty="0" smtClean="0">
                          <a:solidFill>
                            <a:schemeClr val="tx1"/>
                          </a:solidFill>
                          <a:effectLst/>
                        </a:rPr>
                        <a:t>food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days                 10 days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2" marR="62882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5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following: 2b = 40 </a:t>
            </a:r>
          </a:p>
          <a:p>
            <a:r>
              <a:rPr lang="en-US" dirty="0" smtClean="0"/>
              <a:t>Determine which operation is needed.</a:t>
            </a:r>
          </a:p>
          <a:p>
            <a:pPr lvl="1"/>
            <a:r>
              <a:rPr lang="en-US" dirty="0" smtClean="0"/>
              <a:t>HINT: We must use the inverse.</a:t>
            </a:r>
          </a:p>
          <a:p>
            <a:r>
              <a:rPr lang="en-US" dirty="0" smtClean="0"/>
              <a:t>Perform the same operation to both sides.</a:t>
            </a:r>
          </a:p>
          <a:p>
            <a:r>
              <a:rPr lang="en-US" dirty="0" smtClean="0"/>
              <a:t>Divide both sides by “2” to isolate the variable and solve the equation </a:t>
            </a:r>
          </a:p>
        </p:txBody>
      </p:sp>
    </p:spTree>
    <p:extLst>
      <p:ext uri="{BB962C8B-B14F-4D97-AF65-F5344CB8AC3E}">
        <p14:creationId xmlns:p14="http://schemas.microsoft.com/office/powerpoint/2010/main" val="208483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Proportions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772400" cy="79851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To set up a proportion the numerators and the denominators should align!</a:t>
            </a:r>
          </a:p>
          <a:p>
            <a:r>
              <a:rPr lang="en-US" dirty="0" smtClean="0"/>
              <a:t>They must be about the same items.</a:t>
            </a:r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1524000" y="2971800"/>
            <a:ext cx="637554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/>
              <a:t>If it takes 6 </a:t>
            </a:r>
            <a:r>
              <a:rPr lang="en-US" sz="3000" dirty="0">
                <a:solidFill>
                  <a:srgbClr val="00B0F0"/>
                </a:solidFill>
              </a:rPr>
              <a:t>gallons of gas </a:t>
            </a:r>
            <a:r>
              <a:rPr lang="en-US" sz="3000" dirty="0"/>
              <a:t>to travel 120 </a:t>
            </a:r>
            <a:r>
              <a:rPr lang="en-US" sz="3000" dirty="0">
                <a:solidFill>
                  <a:srgbClr val="FF0000"/>
                </a:solidFill>
              </a:rPr>
              <a:t>miles</a:t>
            </a:r>
            <a:r>
              <a:rPr lang="en-US" sz="3000" dirty="0"/>
              <a:t>, if I have 8 gallons of gas, </a:t>
            </a:r>
            <a:r>
              <a:rPr lang="en-US" sz="3000" u="sng" dirty="0"/>
              <a:t>how many miles </a:t>
            </a:r>
            <a:r>
              <a:rPr lang="en-US" sz="3000" dirty="0"/>
              <a:t>can I travel?</a:t>
            </a:r>
          </a:p>
        </p:txBody>
      </p:sp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1117600" y="6005513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120miles</a:t>
            </a:r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2065338" y="581025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94225" name="Rectangle 17"/>
          <p:cNvSpPr>
            <a:spLocks noChangeArrowheads="1"/>
          </p:cNvSpPr>
          <p:nvPr/>
        </p:nvSpPr>
        <p:spPr bwMode="auto">
          <a:xfrm>
            <a:off x="2659063" y="5965825"/>
            <a:ext cx="127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(x) miles</a:t>
            </a:r>
          </a:p>
        </p:txBody>
      </p:sp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2797175" y="54959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(8)gas</a:t>
            </a:r>
          </a:p>
        </p:txBody>
      </p:sp>
      <p:sp>
        <p:nvSpPr>
          <p:cNvPr id="94227" name="Rectangle 19"/>
          <p:cNvSpPr>
            <a:spLocks noChangeArrowheads="1"/>
          </p:cNvSpPr>
          <p:nvPr/>
        </p:nvSpPr>
        <p:spPr bwMode="auto">
          <a:xfrm>
            <a:off x="1257300" y="5521325"/>
            <a:ext cx="90377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/>
              <a:t>(6)gas</a:t>
            </a:r>
          </a:p>
        </p:txBody>
      </p:sp>
      <p:sp>
        <p:nvSpPr>
          <p:cNvPr id="94228" name="Rectangle 20"/>
          <p:cNvSpPr>
            <a:spLocks noChangeArrowheads="1"/>
          </p:cNvSpPr>
          <p:nvPr/>
        </p:nvSpPr>
        <p:spPr bwMode="auto">
          <a:xfrm>
            <a:off x="1117600" y="55721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/>
              <a:t>______</a:t>
            </a:r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2840038" y="55292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/>
              <a:t>______</a:t>
            </a:r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4975225" y="5588000"/>
            <a:ext cx="10567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/>
              <a:t>6x=960</a:t>
            </a: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7118350" y="5572125"/>
            <a:ext cx="9076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300"/>
              <a:t>x=160</a:t>
            </a:r>
          </a:p>
        </p:txBody>
      </p:sp>
    </p:spTree>
    <p:extLst>
      <p:ext uri="{BB962C8B-B14F-4D97-AF65-F5344CB8AC3E}">
        <p14:creationId xmlns:p14="http://schemas.microsoft.com/office/powerpoint/2010/main" val="382345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9" grpId="0" build="p" autoUpdateAnimBg="0"/>
      <p:bldP spid="94222" grpId="0" build="p" autoUpdateAnimBg="0"/>
      <p:bldP spid="94223" grpId="0" build="p" autoUpdateAnimBg="0"/>
      <p:bldP spid="94225" grpId="0" build="p" autoUpdateAnimBg="0"/>
      <p:bldP spid="94226" grpId="0" build="p" autoUpdateAnimBg="0"/>
      <p:bldP spid="94227" grpId="0" build="p" autoUpdateAnimBg="0"/>
      <p:bldP spid="94228" grpId="0" build="p" autoUpdateAnimBg="0"/>
      <p:bldP spid="94229" grpId="0" build="p" autoUpdateAnimBg="0"/>
      <p:bldP spid="94232" grpId="0" build="p" autoUpdateAnimBg="0"/>
      <p:bldP spid="9423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PERCENTS AND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Percent</a:t>
            </a:r>
            <a:r>
              <a:rPr lang="en-US" dirty="0" smtClean="0">
                <a:solidFill>
                  <a:srgbClr val="0070C0"/>
                </a:solidFill>
              </a:rPr>
              <a:t> (%) means </a:t>
            </a:r>
            <a:r>
              <a:rPr lang="en-US" i="1" dirty="0" smtClean="0">
                <a:solidFill>
                  <a:srgbClr val="0070C0"/>
                </a:solidFill>
              </a:rPr>
              <a:t>per hundred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latin typeface="+mj-lt"/>
              </a:rPr>
              <a:t>To change a decimal to a percent </a:t>
            </a:r>
          </a:p>
          <a:p>
            <a:pPr lvl="1"/>
            <a:r>
              <a:rPr lang="en-US" sz="3200" dirty="0" smtClean="0">
                <a:latin typeface="+mj-lt"/>
              </a:rPr>
              <a:t>Multiply the decimal by 100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OR move the decimal point 2 places to the right</a:t>
            </a:r>
          </a:p>
          <a:p>
            <a:r>
              <a:rPr lang="en-US" dirty="0" smtClean="0">
                <a:latin typeface="+mj-lt"/>
              </a:rPr>
              <a:t>To change a percent to a decimal</a:t>
            </a:r>
          </a:p>
          <a:p>
            <a:pPr lvl="1"/>
            <a:r>
              <a:rPr lang="en-US" dirty="0" smtClean="0">
                <a:latin typeface="+mj-lt"/>
              </a:rPr>
              <a:t>Divide the decimal by 100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OR move the decimal point 2 places to the left</a:t>
            </a:r>
          </a:p>
          <a:p>
            <a:endParaRPr lang="en-US" b="1" dirty="0" smtClean="0">
              <a:latin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/>
          <a:lstStyle/>
          <a:p>
            <a:r>
              <a:rPr lang="en-US" dirty="0" smtClean="0"/>
              <a:t>FINDING THE DISCOUNT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/>
              <a:t>What is 40% of $15.00?</a:t>
            </a:r>
          </a:p>
          <a:p>
            <a:pPr marL="742950" lvl="0" indent="-742950">
              <a:buAutoNum type="arabicPeriod"/>
            </a:pPr>
            <a:r>
              <a:rPr lang="en-US" sz="4000" dirty="0" smtClean="0"/>
              <a:t>Change percent to a decimal.</a:t>
            </a:r>
          </a:p>
          <a:p>
            <a:pPr marL="0" lvl="0" indent="0">
              <a:buNone/>
            </a:pPr>
            <a:r>
              <a:rPr lang="en-US" sz="4000" dirty="0" smtClean="0"/>
              <a:t>		40% </a:t>
            </a:r>
            <a:r>
              <a:rPr lang="en-US" sz="4000" dirty="0" smtClean="0">
                <a:sym typeface="Wingdings" pitchFamily="2" charset="2"/>
              </a:rPr>
              <a:t> .40</a:t>
            </a:r>
            <a:endParaRPr lang="en-US" sz="4000" dirty="0" smtClean="0"/>
          </a:p>
          <a:p>
            <a:pPr marL="0" lvl="0" indent="0">
              <a:buNone/>
            </a:pPr>
            <a:r>
              <a:rPr lang="en-US" sz="4000" dirty="0" smtClean="0"/>
              <a:t>2. Multiply decimal by original price.</a:t>
            </a:r>
          </a:p>
          <a:p>
            <a:pPr marL="0" lvl="0" indent="0">
              <a:buNone/>
            </a:pPr>
            <a:r>
              <a:rPr lang="en-US" sz="4000" dirty="0" smtClean="0"/>
              <a:t>            .40 X $15.00 = $6.00 </a:t>
            </a:r>
            <a:r>
              <a:rPr lang="en-US" sz="4000" dirty="0" smtClean="0">
                <a:sym typeface="Wingdings" pitchFamily="2" charset="2"/>
              </a:rPr>
              <a:t> </a:t>
            </a:r>
            <a:r>
              <a:rPr lang="en-US" sz="3500" dirty="0" smtClean="0">
                <a:sym typeface="Wingdings" pitchFamily="2" charset="2"/>
              </a:rPr>
              <a:t>DISCOUNT</a:t>
            </a:r>
            <a:endParaRPr lang="en-US" sz="3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Unknown </a:t>
            </a:r>
            <a:endParaRPr lang="en-US" dirty="0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2644775" y="2058988"/>
            <a:ext cx="7072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PART </a:t>
            </a:r>
            <a:endParaRPr lang="en-US" dirty="0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2257425" y="2554288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2644775" y="2779713"/>
            <a:ext cx="896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WHOLE</a:t>
            </a:r>
            <a:endParaRPr lang="en-US" dirty="0"/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3535363" y="2271713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4324350" y="2087563"/>
            <a:ext cx="1035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PERCENT</a:t>
            </a:r>
            <a:endParaRPr lang="en-US" dirty="0"/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4168775" y="26241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>
            <a:off x="4033838" y="2536825"/>
            <a:ext cx="105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95" name="Rectangle 23"/>
          <p:cNvSpPr>
            <a:spLocks noChangeArrowheads="1"/>
          </p:cNvSpPr>
          <p:nvPr/>
        </p:nvSpPr>
        <p:spPr bwMode="auto">
          <a:xfrm>
            <a:off x="2713038" y="4116388"/>
            <a:ext cx="6543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PART</a:t>
            </a:r>
            <a:endParaRPr lang="en-US" dirty="0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2325688" y="4611688"/>
            <a:ext cx="1058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97" name="Rectangle 25"/>
          <p:cNvSpPr>
            <a:spLocks noChangeArrowheads="1"/>
          </p:cNvSpPr>
          <p:nvPr/>
        </p:nvSpPr>
        <p:spPr bwMode="auto">
          <a:xfrm>
            <a:off x="2713038" y="4837113"/>
            <a:ext cx="896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WHOLE</a:t>
            </a:r>
            <a:endParaRPr lang="en-US" dirty="0"/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4167188" y="4130675"/>
            <a:ext cx="304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4237038" y="46815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4102100" y="4594225"/>
            <a:ext cx="1058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3617913" y="4357688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0563" y="3276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Replace the missing section with X as an unknown. For example, if you don’t know the percent, change that to 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9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5" grpId="0"/>
      <p:bldP spid="105496" grpId="0" animBg="1"/>
      <p:bldP spid="105497" grpId="0"/>
      <p:bldP spid="105498" grpId="0"/>
      <p:bldP spid="105499" grpId="0"/>
      <p:bldP spid="105500" grpId="0" animBg="1"/>
      <p:bldP spid="105501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where?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Practice: You have 3 spaces to fill: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What percent is </a:t>
                </a:r>
                <a:r>
                  <a:rPr lang="en-US" b="1" u="sng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dirty="0" smtClean="0"/>
                  <a:t> of 12?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box>
                  </m:oMath>
                </a14:m>
                <a:endParaRPr lang="en-US" dirty="0" smtClean="0"/>
              </a:p>
              <a:p>
                <a:pPr lvl="1">
                  <a:lnSpc>
                    <a:spcPct val="90000"/>
                  </a:lnSpc>
                </a:pPr>
                <a:endParaRPr lang="en-US" dirty="0" smtClean="0"/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What percent of </a:t>
                </a:r>
                <a:r>
                  <a:rPr lang="en-US" b="1" u="sng" dirty="0" smtClean="0">
                    <a:solidFill>
                      <a:srgbClr val="FF0000"/>
                    </a:solidFill>
                  </a:rPr>
                  <a:t>12</a:t>
                </a:r>
                <a:r>
                  <a:rPr lang="en-US" dirty="0" smtClean="0"/>
                  <a:t> is </a:t>
                </a:r>
                <a:r>
                  <a:rPr lang="en-US" dirty="0"/>
                  <a:t>3</a:t>
                </a:r>
                <a:r>
                  <a:rPr lang="en-US" dirty="0" smtClean="0"/>
                  <a:t>?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box>
                  </m:oMath>
                </a14:m>
                <a:endParaRPr lang="en-US" dirty="0" smtClean="0"/>
              </a:p>
              <a:p>
                <a:pPr lvl="1">
                  <a:lnSpc>
                    <a:spcPct val="90000"/>
                  </a:lnSpc>
                </a:pPr>
                <a:endParaRPr lang="en-US" dirty="0" smtClean="0"/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What is </a:t>
                </a:r>
                <a:r>
                  <a:rPr lang="en-US" b="1" u="sng" dirty="0" smtClean="0">
                    <a:solidFill>
                      <a:srgbClr val="FF0000"/>
                    </a:solidFill>
                  </a:rPr>
                  <a:t>10% </a:t>
                </a:r>
                <a:r>
                  <a:rPr lang="en-US" dirty="0" smtClean="0"/>
                  <a:t>of 30</a:t>
                </a:r>
                <a:r>
                  <a:rPr lang="en-US" dirty="0" smtClean="0"/>
                  <a:t>?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box>
                      <m:boxPr>
                        <m:ctrlPr>
                          <a:rPr lang="en-US" b="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10%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box>
                  </m:oMath>
                </a14:m>
                <a:endParaRPr lang="en-US" dirty="0"/>
              </a:p>
              <a:p>
                <a:pPr lvl="1">
                  <a:lnSpc>
                    <a:spcPct val="90000"/>
                  </a:lnSpc>
                </a:pPr>
                <a:endParaRPr lang="en-US" dirty="0" smtClean="0"/>
              </a:p>
              <a:p>
                <a:pPr marL="457200" lvl="1" indent="0">
                  <a:lnSpc>
                    <a:spcPct val="90000"/>
                  </a:lnSpc>
                  <a:buNone/>
                </a:pPr>
                <a:r>
                  <a:rPr lang="en-US" dirty="0" smtClean="0"/>
                  <a:t>_____part_____ </a:t>
                </a:r>
                <a:r>
                  <a:rPr lang="en-US" dirty="0" smtClean="0"/>
                  <a:t>= </a:t>
                </a:r>
                <a:r>
                  <a:rPr lang="en-US" dirty="0" smtClean="0"/>
                  <a:t>_____X___</a:t>
                </a:r>
              </a:p>
              <a:p>
                <a:pPr marL="457200" lvl="1" indent="0">
                  <a:lnSpc>
                    <a:spcPct val="90000"/>
                  </a:lnSpc>
                  <a:buNone/>
                </a:pPr>
                <a:r>
                  <a:rPr lang="en-US" dirty="0" smtClean="0"/>
                  <a:t>         Whole			100</a:t>
                </a:r>
                <a:endParaRPr lang="en-US" dirty="0" smtClean="0"/>
              </a:p>
            </p:txBody>
          </p:sp>
        </mc:Choice>
        <mc:Fallback>
          <p:sp>
            <p:nvSpPr>
              <p:cNvPr id="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9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TEST WEEK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500" b="1" dirty="0" smtClean="0"/>
              <a:t>TUESDAY</a:t>
            </a:r>
            <a:r>
              <a:rPr lang="en-US" sz="4500" dirty="0" smtClean="0"/>
              <a:t> </a:t>
            </a:r>
            <a:r>
              <a:rPr lang="en-US" sz="4500" dirty="0"/>
              <a:t>– </a:t>
            </a:r>
            <a:r>
              <a:rPr lang="en-US" sz="4500" dirty="0" smtClean="0"/>
              <a:t>REVIEW NOTES, REVIEW </a:t>
            </a:r>
            <a:r>
              <a:rPr lang="en-US" sz="4500" dirty="0"/>
              <a:t>PACKET </a:t>
            </a:r>
            <a:r>
              <a:rPr lang="en-US" sz="4500" dirty="0" smtClean="0"/>
              <a:t>DUE TODAY</a:t>
            </a:r>
            <a:endParaRPr lang="en-US" sz="4500" dirty="0"/>
          </a:p>
          <a:p>
            <a:r>
              <a:rPr lang="en-US" sz="4500" b="1" dirty="0"/>
              <a:t>WEDNESAY</a:t>
            </a:r>
            <a:r>
              <a:rPr lang="en-US" sz="4500" dirty="0"/>
              <a:t> – </a:t>
            </a:r>
            <a:r>
              <a:rPr lang="en-US" sz="4500" dirty="0" smtClean="0"/>
              <a:t>REVIEW “REVIEW PACKET,” REVIEW GAMES</a:t>
            </a:r>
            <a:r>
              <a:rPr lang="en-US" sz="4500" dirty="0"/>
              <a:t>, EXTRA HELP from 4-5pm</a:t>
            </a:r>
          </a:p>
          <a:p>
            <a:r>
              <a:rPr lang="en-US" sz="4500" b="1" dirty="0"/>
              <a:t>THURSDAY</a:t>
            </a:r>
            <a:r>
              <a:rPr lang="en-US" sz="4500" dirty="0"/>
              <a:t> </a:t>
            </a:r>
            <a:r>
              <a:rPr lang="en-US" sz="4500" dirty="0" smtClean="0"/>
              <a:t>– TEST!!!!</a:t>
            </a:r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TEST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UNIT RATES</a:t>
            </a:r>
          </a:p>
          <a:p>
            <a:r>
              <a:rPr lang="en-US" sz="4800" dirty="0" smtClean="0"/>
              <a:t>PROPORTIONATE RATIOS</a:t>
            </a:r>
          </a:p>
          <a:p>
            <a:r>
              <a:rPr lang="en-US" sz="4800" dirty="0" smtClean="0"/>
              <a:t>SOLVING PROPORTIONS</a:t>
            </a:r>
          </a:p>
          <a:p>
            <a:r>
              <a:rPr lang="en-US" sz="4800" dirty="0" smtClean="0"/>
              <a:t>PERCENT CALCULATIONS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Ratio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It is a comparison of the size of one number to the size of another number. </a:t>
            </a:r>
          </a:p>
          <a:p>
            <a:r>
              <a:rPr lang="en-US" dirty="0" smtClean="0"/>
              <a:t>The ratio of boys to girls is:</a:t>
            </a:r>
          </a:p>
          <a:p>
            <a:pPr algn="ctr">
              <a:buNone/>
            </a:pPr>
            <a:r>
              <a:rPr lang="en-US" dirty="0" smtClean="0"/>
              <a:t>4:6   OR    4 to 6</a:t>
            </a:r>
          </a:p>
          <a:p>
            <a:pPr algn="ctr">
              <a:buNone/>
            </a:pPr>
            <a:r>
              <a:rPr lang="en-US" dirty="0" smtClean="0"/>
              <a:t>Means 4 boys </a:t>
            </a:r>
            <a:r>
              <a:rPr lang="en-US" u="sng" dirty="0" smtClean="0">
                <a:solidFill>
                  <a:srgbClr val="FF0000"/>
                </a:solidFill>
              </a:rPr>
              <a:t>for every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6 girls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1026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648200"/>
            <a:ext cx="184150" cy="367072"/>
          </a:xfrm>
          <a:prstGeom prst="rect">
            <a:avLst/>
          </a:prstGeom>
          <a:noFill/>
        </p:spPr>
      </p:pic>
      <p:pic>
        <p:nvPicPr>
          <p:cNvPr id="11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800600"/>
            <a:ext cx="184150" cy="367072"/>
          </a:xfrm>
          <a:prstGeom prst="rect">
            <a:avLst/>
          </a:prstGeom>
          <a:noFill/>
        </p:spPr>
      </p:pic>
      <p:pic>
        <p:nvPicPr>
          <p:cNvPr id="12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953000"/>
            <a:ext cx="184150" cy="367072"/>
          </a:xfrm>
          <a:prstGeom prst="rect">
            <a:avLst/>
          </a:prstGeom>
          <a:noFill/>
        </p:spPr>
      </p:pic>
      <p:pic>
        <p:nvPicPr>
          <p:cNvPr id="13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105400"/>
            <a:ext cx="184150" cy="367072"/>
          </a:xfrm>
          <a:prstGeom prst="rect">
            <a:avLst/>
          </a:prstGeom>
          <a:noFill/>
        </p:spPr>
      </p:pic>
      <p:pic>
        <p:nvPicPr>
          <p:cNvPr id="14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257800"/>
            <a:ext cx="184150" cy="367072"/>
          </a:xfrm>
          <a:prstGeom prst="rect">
            <a:avLst/>
          </a:prstGeom>
          <a:noFill/>
        </p:spPr>
      </p:pic>
      <p:pic>
        <p:nvPicPr>
          <p:cNvPr id="15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410200"/>
            <a:ext cx="184150" cy="367072"/>
          </a:xfrm>
          <a:prstGeom prst="rect">
            <a:avLst/>
          </a:prstGeom>
          <a:noFill/>
        </p:spPr>
      </p:pic>
      <p:pic>
        <p:nvPicPr>
          <p:cNvPr id="1028" name="Picture 4" descr="Blue Stick M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572000"/>
            <a:ext cx="284055" cy="547687"/>
          </a:xfrm>
          <a:prstGeom prst="rect">
            <a:avLst/>
          </a:prstGeom>
          <a:noFill/>
        </p:spPr>
      </p:pic>
      <p:pic>
        <p:nvPicPr>
          <p:cNvPr id="18" name="Picture 4" descr="Blue Stick M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724400"/>
            <a:ext cx="284055" cy="547687"/>
          </a:xfrm>
          <a:prstGeom prst="rect">
            <a:avLst/>
          </a:prstGeom>
          <a:noFill/>
        </p:spPr>
      </p:pic>
      <p:pic>
        <p:nvPicPr>
          <p:cNvPr id="19" name="Picture 4" descr="Blue Stick M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876800"/>
            <a:ext cx="284055" cy="547687"/>
          </a:xfrm>
          <a:prstGeom prst="rect">
            <a:avLst/>
          </a:prstGeom>
          <a:noFill/>
        </p:spPr>
      </p:pic>
      <p:pic>
        <p:nvPicPr>
          <p:cNvPr id="20" name="Picture 4" descr="Blue Stick M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029200"/>
            <a:ext cx="284055" cy="547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87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Unit Rate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rate whose denominator is 1 when it is written as a fraction. </a:t>
            </a:r>
          </a:p>
          <a:p>
            <a:r>
              <a:rPr lang="en-US" dirty="0" smtClean="0"/>
              <a:t>This means the bottom quantity is ONE.</a:t>
            </a:r>
            <a:endParaRPr lang="en-US" dirty="0"/>
          </a:p>
          <a:p>
            <a:r>
              <a:rPr lang="en-US" dirty="0" smtClean="0"/>
              <a:t>So 200 miles in 2 hours (rate) becomes 100 miles per hour (unit rate). </a:t>
            </a:r>
          </a:p>
          <a:p>
            <a:pPr lvl="1"/>
            <a:r>
              <a:rPr lang="en-US" dirty="0" smtClean="0"/>
              <a:t>NEW FRACTION: </a:t>
            </a:r>
          </a:p>
          <a:p>
            <a:pPr lvl="1">
              <a:buNone/>
            </a:pPr>
            <a:r>
              <a:rPr lang="en-US" u="sng" dirty="0" smtClean="0"/>
              <a:t>100 miles</a:t>
            </a:r>
          </a:p>
          <a:p>
            <a:pPr lvl="1">
              <a:buNone/>
            </a:pPr>
            <a:r>
              <a:rPr lang="en-US" dirty="0" smtClean="0"/>
              <a:t>1 hour           </a:t>
            </a:r>
            <a:r>
              <a:rPr lang="en-US" dirty="0" smtClean="0">
                <a:sym typeface="Wingdings" pitchFamily="2" charset="2"/>
              </a:rPr>
              <a:t> because this is ONE, it is a UNIT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How to Write Rates?</a:t>
            </a:r>
            <a:endParaRPr lang="en-US" b="1" u="sng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How can you write ratios 3 ways: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Write </a:t>
                </a:r>
                <a:r>
                  <a:rPr lang="en-US" dirty="0">
                    <a:solidFill>
                      <a:srgbClr val="0070C0"/>
                    </a:solidFill>
                  </a:rPr>
                  <a:t>it with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words </a:t>
                </a:r>
                <a:r>
                  <a:rPr lang="en-US" dirty="0" smtClean="0">
                    <a:solidFill>
                      <a:srgbClr val="0070C0"/>
                    </a:solidFill>
                    <a:sym typeface="Wingdings" pitchFamily="2" charset="2"/>
                  </a:rPr>
                  <a:t>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4 </a:t>
                </a:r>
                <a:r>
                  <a:rPr lang="en-US" dirty="0">
                    <a:solidFill>
                      <a:srgbClr val="0070C0"/>
                    </a:solidFill>
                  </a:rPr>
                  <a:t>to 8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Write </a:t>
                </a:r>
                <a:r>
                  <a:rPr lang="en-US" dirty="0">
                    <a:solidFill>
                      <a:srgbClr val="0070C0"/>
                    </a:solidFill>
                  </a:rPr>
                  <a:t>it with a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colon </a:t>
                </a:r>
                <a:r>
                  <a:rPr lang="en-US" dirty="0" smtClean="0">
                    <a:solidFill>
                      <a:srgbClr val="0070C0"/>
                    </a:solidFill>
                    <a:sym typeface="Wingdings" pitchFamily="2" charset="2"/>
                  </a:rPr>
                  <a:t>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4:8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Write </a:t>
                </a:r>
                <a:r>
                  <a:rPr lang="en-US" dirty="0">
                    <a:solidFill>
                      <a:srgbClr val="0070C0"/>
                    </a:solidFill>
                  </a:rPr>
                  <a:t>it so it looks like a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fraction </a:t>
                </a:r>
                <a:r>
                  <a:rPr lang="en-US" dirty="0" smtClean="0">
                    <a:solidFill>
                      <a:srgbClr val="0070C0"/>
                    </a:solidFill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  <a:sym typeface="Wingdings" pitchFamily="2" charset="2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  <a:sym typeface="Wingdings" pitchFamily="2" charset="2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/>
                  <a:t>SIMPLIFY. </a:t>
                </a:r>
                <a:r>
                  <a:rPr lang="en-US" dirty="0"/>
                  <a:t>This is only possible if the</a:t>
                </a:r>
              </a:p>
              <a:p>
                <a:pPr>
                  <a:buNone/>
                </a:pPr>
                <a:r>
                  <a:rPr lang="en-US" dirty="0"/>
                  <a:t>quantities are both divisible by </a:t>
                </a:r>
                <a:r>
                  <a:rPr lang="en-US" dirty="0" smtClean="0"/>
                  <a:t>the same </a:t>
                </a:r>
                <a:r>
                  <a:rPr lang="en-US" dirty="0"/>
                  <a:t>number.</a:t>
                </a:r>
              </a:p>
              <a:p>
                <a:pPr lvl="1"/>
                <a:r>
                  <a:rPr lang="en-US" dirty="0"/>
                  <a:t>4 to 8 </a:t>
                </a:r>
                <a:r>
                  <a:rPr lang="en-US" dirty="0" smtClean="0"/>
                  <a:t>       simplifies to      </a:t>
                </a:r>
                <a:r>
                  <a:rPr lang="en-US" dirty="0"/>
                  <a:t>1 to </a:t>
                </a:r>
                <a:r>
                  <a:rPr lang="en-US" dirty="0" smtClean="0"/>
                  <a:t>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3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PROPORTION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When </a:t>
            </a:r>
            <a:r>
              <a:rPr lang="en-US" sz="4000" u="sng" dirty="0" smtClean="0">
                <a:solidFill>
                  <a:srgbClr val="0070C0"/>
                </a:solidFill>
              </a:rPr>
              <a:t>two</a:t>
            </a:r>
            <a:r>
              <a:rPr lang="en-US" sz="4000" dirty="0" smtClean="0">
                <a:solidFill>
                  <a:srgbClr val="0070C0"/>
                </a:solidFill>
              </a:rPr>
              <a:t> ratios are equal to each other</a:t>
            </a:r>
          </a:p>
          <a:p>
            <a:pPr lvl="1"/>
            <a:r>
              <a:rPr lang="en-US" sz="4000" dirty="0" smtClean="0"/>
              <a:t>Ex. 1 to 2 is the same as </a:t>
            </a:r>
          </a:p>
          <a:p>
            <a:pPr lvl="2">
              <a:buNone/>
            </a:pPr>
            <a:r>
              <a:rPr lang="en-US" sz="3600" dirty="0" smtClean="0"/>
              <a:t>10 to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Compare Ratios?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COMPARE SIMPLEST FORM (reduced form)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CROSS-MULTIPLY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See if the simplest forms are equal</a:t>
            </a:r>
            <a:endParaRPr lang="en-US" dirty="0" smtClean="0"/>
          </a:p>
          <a:p>
            <a:pPr lvl="0"/>
            <a:r>
              <a:rPr lang="en-US" dirty="0" smtClean="0"/>
              <a:t>Put the ratio in fraction form</a:t>
            </a:r>
          </a:p>
          <a:p>
            <a:pPr lvl="0"/>
            <a:r>
              <a:rPr lang="en-US" dirty="0" smtClean="0"/>
              <a:t>Simplify the ratio to the simplest form – reduce the fraction</a:t>
            </a:r>
          </a:p>
          <a:p>
            <a:pPr lvl="0"/>
            <a:r>
              <a:rPr lang="en-US" dirty="0" smtClean="0"/>
              <a:t>LOOK at the ratios – Are they the same?  If YES, this is a proportion</a:t>
            </a:r>
          </a:p>
          <a:p>
            <a:endParaRPr lang="en-US" dirty="0"/>
          </a:p>
        </p:txBody>
      </p:sp>
      <p:pic>
        <p:nvPicPr>
          <p:cNvPr id="14" name="Content Placeholder 13" descr="https://encrypted-tbn1.gstatic.com/images?q=tbn:ANd9GcRaHEvDPko44Cndp_Wsu9rO-Wj6sO4OKQ3QeWu5OYfkD6MB_XFO8g">
            <a:hlinkClick r:id="rId2"/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7762" y="4724400"/>
            <a:ext cx="3295650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s://encrypted-tbn1.gstatic.com/images?q=tbn:ANd9GcRsPr8Xq4iWi-3lAvDQX1pgvVAIW_UBYTb0BQSDRfPoZkOFVoxK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95600"/>
            <a:ext cx="2847975" cy="1495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05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Completing Proportionate Tables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342636"/>
              </p:ext>
            </p:extLst>
          </p:nvPr>
        </p:nvGraphicFramePr>
        <p:xfrm>
          <a:off x="1524000" y="3124200"/>
          <a:ext cx="5537200" cy="187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</a:tblGrid>
              <a:tr h="935831">
                <a:tc>
                  <a:txBody>
                    <a:bodyPr/>
                    <a:lstStyle/>
                    <a:p>
                      <a:r>
                        <a:rPr lang="en-US" dirty="0" smtClean="0"/>
                        <a:t>Angelfish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20</a:t>
                      </a:r>
                      <a:endParaRPr lang="en-US" sz="3000" dirty="0"/>
                    </a:p>
                  </a:txBody>
                  <a:tcPr/>
                </a:tc>
              </a:tr>
              <a:tr h="9358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Tigerfish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3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?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15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990600" y="2286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Cross-multiply to find the missing part of this chart. </a:t>
            </a:r>
          </a:p>
          <a:p>
            <a:r>
              <a:rPr lang="en-US" dirty="0" smtClean="0"/>
              <a:t>8 x 3 = 24,  so 4 </a:t>
            </a:r>
            <a:r>
              <a:rPr lang="en-US" dirty="0"/>
              <a:t> </a:t>
            </a:r>
            <a:r>
              <a:rPr lang="en-US" dirty="0" smtClean="0"/>
              <a:t>x  ? = 24 </a:t>
            </a:r>
            <a:r>
              <a:rPr lang="en-US" dirty="0" smtClean="0">
                <a:sym typeface="Wingdings" pitchFamily="2" charset="2"/>
              </a:rPr>
              <a:t> ? =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2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736</TotalTime>
  <Words>648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Chapter 4 Test Review TEST: Thursday – January 31st</vt:lpstr>
      <vt:lpstr>TEST WEEK SCHEDULE</vt:lpstr>
      <vt:lpstr>TEST TOPICS</vt:lpstr>
      <vt:lpstr>Ratio</vt:lpstr>
      <vt:lpstr>Unit Rate</vt:lpstr>
      <vt:lpstr>How to Write Rates?</vt:lpstr>
      <vt:lpstr>PROPORTION</vt:lpstr>
      <vt:lpstr>How to Compare Ratios?</vt:lpstr>
      <vt:lpstr>Completing Proportionate Tables</vt:lpstr>
      <vt:lpstr>Dissecting Word Problems</vt:lpstr>
      <vt:lpstr>Algebra Practice</vt:lpstr>
      <vt:lpstr>Proportions</vt:lpstr>
      <vt:lpstr>PERCENTS AND DECIMALS</vt:lpstr>
      <vt:lpstr>FINDING THE DISCOUNT</vt:lpstr>
      <vt:lpstr>Finding the Unknown </vt:lpstr>
      <vt:lpstr>What goes where?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Test</dc:title>
  <dc:creator>Alicia McKay</dc:creator>
  <cp:lastModifiedBy>Alicia McKay</cp:lastModifiedBy>
  <cp:revision>22</cp:revision>
  <cp:lastPrinted>2013-01-29T15:20:19Z</cp:lastPrinted>
  <dcterms:created xsi:type="dcterms:W3CDTF">2013-01-28T22:11:01Z</dcterms:created>
  <dcterms:modified xsi:type="dcterms:W3CDTF">2013-01-29T20:24:37Z</dcterms:modified>
</cp:coreProperties>
</file>