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4" r:id="rId3"/>
    <p:sldId id="258" r:id="rId4"/>
    <p:sldId id="259" r:id="rId5"/>
    <p:sldId id="257" r:id="rId6"/>
    <p:sldId id="263" r:id="rId7"/>
    <p:sldId id="262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7A3023-1B9B-40B3-8AE1-84BFE40718C8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B167FB-6492-41C7-B88B-818264D36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529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3C6C952-F0AF-4384-A629-074B20A10360}" type="slidenum">
              <a:rPr lang="en-US" sz="1200" smtClean="0"/>
              <a:pPr eaLnBrk="1" hangingPunct="1"/>
              <a:t>2</a:t>
            </a:fld>
            <a:endParaRPr lang="en-US" sz="1200" smtClean="0"/>
          </a:p>
        </p:txBody>
      </p:sp>
      <p:sp>
        <p:nvSpPr>
          <p:cNvPr id="38915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6108B22-DD93-47E6-A8EF-0B49DBCF9CEC}" type="slidenum">
              <a:rPr lang="en-US" smtClean="0">
                <a:latin typeface="Times New Roman" pitchFamily="18" charset="0"/>
              </a:rPr>
              <a:pPr/>
              <a:t>5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04EF0-1E97-4BC5-825A-E2D9CD250819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68DBF-1BA9-4CA6-9035-3D2A2D51C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306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04EF0-1E97-4BC5-825A-E2D9CD250819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68DBF-1BA9-4CA6-9035-3D2A2D51C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944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04EF0-1E97-4BC5-825A-E2D9CD250819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68DBF-1BA9-4CA6-9035-3D2A2D51C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9004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905000"/>
            <a:ext cx="3771900" cy="1943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905000"/>
            <a:ext cx="3771900" cy="1943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762000" y="4000500"/>
            <a:ext cx="3771900" cy="1943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86300" y="4000500"/>
            <a:ext cx="3771900" cy="1943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Lesson 1-5: Pairs of Angles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C754A7-A769-4CDD-9B34-C62F5BB1E3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986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04EF0-1E97-4BC5-825A-E2D9CD250819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68DBF-1BA9-4CA6-9035-3D2A2D51C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023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04EF0-1E97-4BC5-825A-E2D9CD250819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68DBF-1BA9-4CA6-9035-3D2A2D51C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605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04EF0-1E97-4BC5-825A-E2D9CD250819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68DBF-1BA9-4CA6-9035-3D2A2D51C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617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04EF0-1E97-4BC5-825A-E2D9CD250819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68DBF-1BA9-4CA6-9035-3D2A2D51C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919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04EF0-1E97-4BC5-825A-E2D9CD250819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68DBF-1BA9-4CA6-9035-3D2A2D51C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07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04EF0-1E97-4BC5-825A-E2D9CD250819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68DBF-1BA9-4CA6-9035-3D2A2D51C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942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04EF0-1E97-4BC5-825A-E2D9CD250819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68DBF-1BA9-4CA6-9035-3D2A2D51C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041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04EF0-1E97-4BC5-825A-E2D9CD250819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68DBF-1BA9-4CA6-9035-3D2A2D51C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313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04EF0-1E97-4BC5-825A-E2D9CD250819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68DBF-1BA9-4CA6-9035-3D2A2D51C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837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words.com/v/vertex.ht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wmf"/><Relationship Id="rId4" Type="http://schemas.openxmlformats.org/officeDocument/2006/relationships/hyperlink" Target="http://www.mathwords.com/a/arm_angle.htm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com/url?sa=i&amp;rct=j&amp;q=congruent+angles&amp;source=images&amp;cd=&amp;cad=rja&amp;docid=_UWsxnCijYutqM&amp;tbnid=AKNu4XHyavV0RM:&amp;ved=0CAUQjRw&amp;url=http%3A%2F%2Fmath.info%2FGeometry%2FCongruent_Angles%2F&amp;ei=cUd1UdXOHcPT2QWhh4DICA&amp;bvm=bv.45512109,d.b2I&amp;psig=AFQjCNEjZ8MKDuibTVrmFpoOtV6HBGrPyg&amp;ust=1366726855846788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gif"/><Relationship Id="rId4" Type="http://schemas.openxmlformats.org/officeDocument/2006/relationships/hyperlink" Target="http://www.google.com/url?sa=i&amp;rct=j&amp;q=congruent+angles&amp;source=images&amp;cd=&amp;cad=rja&amp;docid=B_eVRV58BETJiM&amp;tbnid=4n9cHn4VqCdpUM:&amp;ved=0CAUQjRw&amp;url=http%3A%2F%2Fwww.mathsisfun.com%2Fgeometry%2Fcongruent-angles.html&amp;ei=jUd1Uc2mAaLN2QXmqIDwDw&amp;bvm=bv.45512109,d.b2I&amp;psig=AFQjCNEjZ8MKDuibTVrmFpoOtV6HBGrPyg&amp;ust=1366726855846788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image" Target="../media/image1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2.wmf"/><Relationship Id="rId11" Type="http://schemas.openxmlformats.org/officeDocument/2006/relationships/image" Target="../media/image14.wmf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4.bin"/><Relationship Id="rId4" Type="http://schemas.openxmlformats.org/officeDocument/2006/relationships/image" Target="../media/image11.wmf"/><Relationship Id="rId9" Type="http://schemas.openxmlformats.org/officeDocument/2006/relationships/image" Target="../media/image16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9.wmf"/><Relationship Id="rId4" Type="http://schemas.openxmlformats.org/officeDocument/2006/relationships/image" Target="../media/image1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10.2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McKay</a:t>
            </a:r>
          </a:p>
          <a:p>
            <a:r>
              <a:rPr lang="en-US" dirty="0" smtClean="0"/>
              <a:t>Vocabulary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70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3505200" y="609600"/>
            <a:ext cx="181451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400" b="1" dirty="0"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cs typeface="Arial" charset="0"/>
              </a:rPr>
              <a:t>Angles</a:t>
            </a:r>
            <a:endParaRPr lang="en-US" sz="4400" b="1" dirty="0">
              <a:effectDag name="">
                <a:cont type="tree" name="">
                  <a:effect ref="fillLine"/>
                  <a:outerShdw dist="38100" dir="13500000" algn="br">
                    <a:srgbClr val="FFFFFF"/>
                  </a:outerShdw>
                </a:cont>
                <a:cont type="tree" name="">
                  <a:effect ref="fillLine"/>
                  <a:outerShdw dist="38100" dir="2700000" algn="tl">
                    <a:srgbClr val="999999"/>
                  </a:outerShdw>
                </a:cont>
                <a:effect ref="fillLine"/>
              </a:effectDag>
            </a:endParaRPr>
          </a:p>
        </p:txBody>
      </p:sp>
      <p:graphicFrame>
        <p:nvGraphicFramePr>
          <p:cNvPr id="59467" name="Group 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6339544"/>
              </p:ext>
            </p:extLst>
          </p:nvPr>
        </p:nvGraphicFramePr>
        <p:xfrm>
          <a:off x="152400" y="2209800"/>
          <a:ext cx="8723313" cy="4175760"/>
        </p:xfrm>
        <a:graphic>
          <a:graphicData uri="http://schemas.openxmlformats.org/drawingml/2006/table">
            <a:tbl>
              <a:tblPr/>
              <a:tblGrid>
                <a:gridCol w="1703387"/>
                <a:gridCol w="7019926"/>
              </a:tblGrid>
              <a:tr h="738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Definition</a:t>
                      </a:r>
                      <a:b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of Angle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 angle is a figure formed by two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rays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that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have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 common endpoint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There are 4 ways to name this angle. The vertex is always in the center.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/>
                      </a:r>
                      <a:b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/>
                      </a:r>
                      <a:b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/>
                      </a:r>
                      <a:b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/>
                      </a:r>
                      <a:b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/>
                      </a:r>
                      <a:b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/>
                      </a:r>
                      <a:b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/>
                      </a:r>
                      <a:b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/>
                      </a:r>
                      <a:b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49"/>
          <p:cNvGrpSpPr>
            <a:grpSpLocks/>
          </p:cNvGrpSpPr>
          <p:nvPr/>
        </p:nvGrpSpPr>
        <p:grpSpPr bwMode="auto">
          <a:xfrm>
            <a:off x="2209800" y="3529012"/>
            <a:ext cx="2192338" cy="2187575"/>
            <a:chOff x="1462" y="1537"/>
            <a:chExt cx="1381" cy="1378"/>
          </a:xfrm>
        </p:grpSpPr>
        <p:sp>
          <p:nvSpPr>
            <p:cNvPr id="7201" name="Line 35"/>
            <p:cNvSpPr>
              <a:spLocks noChangeShapeType="1"/>
            </p:cNvSpPr>
            <p:nvPr/>
          </p:nvSpPr>
          <p:spPr bwMode="auto">
            <a:xfrm flipV="1">
              <a:off x="1710" y="1537"/>
              <a:ext cx="978" cy="69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7202" name="Line 36"/>
            <p:cNvSpPr>
              <a:spLocks noChangeShapeType="1"/>
            </p:cNvSpPr>
            <p:nvPr/>
          </p:nvSpPr>
          <p:spPr bwMode="auto">
            <a:xfrm>
              <a:off x="1701" y="2231"/>
              <a:ext cx="1142" cy="60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grpSp>
          <p:nvGrpSpPr>
            <p:cNvPr id="7203" name="Group 46"/>
            <p:cNvGrpSpPr>
              <a:grpSpLocks/>
            </p:cNvGrpSpPr>
            <p:nvPr/>
          </p:nvGrpSpPr>
          <p:grpSpPr bwMode="auto">
            <a:xfrm>
              <a:off x="1462" y="2114"/>
              <a:ext cx="302" cy="212"/>
              <a:chOff x="1266" y="3902"/>
              <a:chExt cx="302" cy="212"/>
            </a:xfrm>
          </p:grpSpPr>
          <p:sp>
            <p:nvSpPr>
              <p:cNvPr id="7209" name="Oval 38"/>
              <p:cNvSpPr>
                <a:spLocks noChangeArrowheads="1"/>
              </p:cNvSpPr>
              <p:nvPr/>
            </p:nvSpPr>
            <p:spPr bwMode="auto">
              <a:xfrm>
                <a:off x="1482" y="3976"/>
                <a:ext cx="86" cy="86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66FF"/>
                  </a:gs>
                </a:gsLst>
                <a:path path="shape">
                  <a:fillToRect l="50000" t="50000" r="50000" b="50000"/>
                </a:path>
              </a:gradFill>
              <a:ln w="635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10" name="Text Box 39"/>
              <p:cNvSpPr txBox="1">
                <a:spLocks noChangeArrowheads="1"/>
              </p:cNvSpPr>
              <p:nvPr/>
            </p:nvSpPr>
            <p:spPr bwMode="auto">
              <a:xfrm>
                <a:off x="1266" y="3902"/>
                <a:ext cx="201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 type="none" w="lg" len="lg"/>
                    <a:tailEnd type="none" w="lg" len="lg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sz="1600" b="1"/>
                  <a:t>E</a:t>
                </a:r>
              </a:p>
            </p:txBody>
          </p:sp>
        </p:grpSp>
        <p:sp>
          <p:nvSpPr>
            <p:cNvPr id="7204" name="Oval 41"/>
            <p:cNvSpPr>
              <a:spLocks noChangeArrowheads="1"/>
            </p:cNvSpPr>
            <p:nvPr/>
          </p:nvSpPr>
          <p:spPr bwMode="auto">
            <a:xfrm>
              <a:off x="2415" y="1663"/>
              <a:ext cx="86" cy="8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66FF"/>
                </a:gs>
              </a:gsLst>
              <a:path path="shape">
                <a:fillToRect l="50000" t="50000" r="50000" b="50000"/>
              </a:path>
            </a:gradFill>
            <a:ln w="63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5" name="Text Box 42"/>
            <p:cNvSpPr txBox="1">
              <a:spLocks noChangeArrowheads="1"/>
            </p:cNvSpPr>
            <p:nvPr/>
          </p:nvSpPr>
          <p:spPr bwMode="auto">
            <a:xfrm>
              <a:off x="2235" y="1544"/>
              <a:ext cx="20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 type="none" w="lg" len="lg"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600" b="1"/>
                <a:t>D</a:t>
              </a:r>
            </a:p>
          </p:txBody>
        </p:sp>
        <p:sp>
          <p:nvSpPr>
            <p:cNvPr id="7206" name="Oval 44"/>
            <p:cNvSpPr>
              <a:spLocks noChangeArrowheads="1"/>
            </p:cNvSpPr>
            <p:nvPr/>
          </p:nvSpPr>
          <p:spPr bwMode="auto">
            <a:xfrm>
              <a:off x="2571" y="2656"/>
              <a:ext cx="86" cy="8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66FF"/>
                </a:gs>
              </a:gsLst>
              <a:path path="shape">
                <a:fillToRect l="50000" t="50000" r="50000" b="50000"/>
              </a:path>
            </a:gradFill>
            <a:ln w="63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7" name="Text Box 45"/>
            <p:cNvSpPr txBox="1">
              <a:spLocks noChangeArrowheads="1"/>
            </p:cNvSpPr>
            <p:nvPr/>
          </p:nvSpPr>
          <p:spPr bwMode="auto">
            <a:xfrm>
              <a:off x="2398" y="2703"/>
              <a:ext cx="19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 type="none" w="lg" len="lg"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600" b="1"/>
                <a:t>F</a:t>
              </a:r>
            </a:p>
          </p:txBody>
        </p:sp>
        <p:sp>
          <p:nvSpPr>
            <p:cNvPr id="7208" name="Text Box 47"/>
            <p:cNvSpPr txBox="1">
              <a:spLocks noChangeArrowheads="1"/>
            </p:cNvSpPr>
            <p:nvPr/>
          </p:nvSpPr>
          <p:spPr bwMode="auto">
            <a:xfrm>
              <a:off x="1848" y="2116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 type="none" w="lg" len="lg"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600" b="1"/>
                <a:t>2</a:t>
              </a:r>
            </a:p>
          </p:txBody>
        </p:sp>
      </p:grpSp>
      <p:sp>
        <p:nvSpPr>
          <p:cNvPr id="59442" name="Text Box 50"/>
          <p:cNvSpPr txBox="1">
            <a:spLocks noChangeArrowheads="1"/>
          </p:cNvSpPr>
          <p:nvPr/>
        </p:nvSpPr>
        <p:spPr bwMode="auto">
          <a:xfrm>
            <a:off x="5562600" y="2971800"/>
            <a:ext cx="1098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600" b="1"/>
              <a:t>Symbols:</a:t>
            </a:r>
          </a:p>
        </p:txBody>
      </p:sp>
      <p:grpSp>
        <p:nvGrpSpPr>
          <p:cNvPr id="4" name="Group 51"/>
          <p:cNvGrpSpPr>
            <a:grpSpLocks/>
          </p:cNvGrpSpPr>
          <p:nvPr/>
        </p:nvGrpSpPr>
        <p:grpSpPr bwMode="auto">
          <a:xfrm>
            <a:off x="6858000" y="2971800"/>
            <a:ext cx="930275" cy="396875"/>
            <a:chOff x="965" y="2987"/>
            <a:chExt cx="586" cy="250"/>
          </a:xfrm>
        </p:grpSpPr>
        <p:grpSp>
          <p:nvGrpSpPr>
            <p:cNvPr id="7197" name="Group 52"/>
            <p:cNvGrpSpPr>
              <a:grpSpLocks/>
            </p:cNvGrpSpPr>
            <p:nvPr/>
          </p:nvGrpSpPr>
          <p:grpSpPr bwMode="auto">
            <a:xfrm>
              <a:off x="965" y="3045"/>
              <a:ext cx="154" cy="118"/>
              <a:chOff x="965" y="3045"/>
              <a:chExt cx="154" cy="118"/>
            </a:xfrm>
          </p:grpSpPr>
          <p:sp>
            <p:nvSpPr>
              <p:cNvPr id="7199" name="Line 53"/>
              <p:cNvSpPr>
                <a:spLocks noChangeShapeType="1"/>
              </p:cNvSpPr>
              <p:nvPr/>
            </p:nvSpPr>
            <p:spPr bwMode="auto">
              <a:xfrm flipH="1">
                <a:off x="969" y="3045"/>
                <a:ext cx="128" cy="11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200" name="Line 54"/>
              <p:cNvSpPr>
                <a:spLocks noChangeShapeType="1"/>
              </p:cNvSpPr>
              <p:nvPr/>
            </p:nvSpPr>
            <p:spPr bwMode="auto">
              <a:xfrm>
                <a:off x="965" y="3163"/>
                <a:ext cx="15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7198" name="Text Box 55"/>
            <p:cNvSpPr txBox="1">
              <a:spLocks noChangeArrowheads="1"/>
            </p:cNvSpPr>
            <p:nvPr/>
          </p:nvSpPr>
          <p:spPr bwMode="auto">
            <a:xfrm>
              <a:off x="1114" y="2987"/>
              <a:ext cx="43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/>
                <a:t>DEF</a:t>
              </a:r>
            </a:p>
          </p:txBody>
        </p:sp>
      </p:grpSp>
      <p:grpSp>
        <p:nvGrpSpPr>
          <p:cNvPr id="6" name="Group 56"/>
          <p:cNvGrpSpPr>
            <a:grpSpLocks/>
          </p:cNvGrpSpPr>
          <p:nvPr/>
        </p:nvGrpSpPr>
        <p:grpSpPr bwMode="auto">
          <a:xfrm>
            <a:off x="6934200" y="4953000"/>
            <a:ext cx="561975" cy="396875"/>
            <a:chOff x="965" y="2987"/>
            <a:chExt cx="354" cy="250"/>
          </a:xfrm>
        </p:grpSpPr>
        <p:grpSp>
          <p:nvGrpSpPr>
            <p:cNvPr id="7193" name="Group 57"/>
            <p:cNvGrpSpPr>
              <a:grpSpLocks/>
            </p:cNvGrpSpPr>
            <p:nvPr/>
          </p:nvGrpSpPr>
          <p:grpSpPr bwMode="auto">
            <a:xfrm>
              <a:off x="965" y="3045"/>
              <a:ext cx="154" cy="118"/>
              <a:chOff x="965" y="3045"/>
              <a:chExt cx="154" cy="118"/>
            </a:xfrm>
          </p:grpSpPr>
          <p:sp>
            <p:nvSpPr>
              <p:cNvPr id="7195" name="Line 58"/>
              <p:cNvSpPr>
                <a:spLocks noChangeShapeType="1"/>
              </p:cNvSpPr>
              <p:nvPr/>
            </p:nvSpPr>
            <p:spPr bwMode="auto">
              <a:xfrm flipH="1">
                <a:off x="969" y="3045"/>
                <a:ext cx="128" cy="11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196" name="Line 59"/>
              <p:cNvSpPr>
                <a:spLocks noChangeShapeType="1"/>
              </p:cNvSpPr>
              <p:nvPr/>
            </p:nvSpPr>
            <p:spPr bwMode="auto">
              <a:xfrm>
                <a:off x="965" y="3163"/>
                <a:ext cx="15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7194" name="Text Box 60"/>
            <p:cNvSpPr txBox="1">
              <a:spLocks noChangeArrowheads="1"/>
            </p:cNvSpPr>
            <p:nvPr/>
          </p:nvSpPr>
          <p:spPr bwMode="auto">
            <a:xfrm>
              <a:off x="1114" y="2987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/>
                <a:t>2</a:t>
              </a:r>
            </a:p>
          </p:txBody>
        </p:sp>
      </p:grpSp>
      <p:grpSp>
        <p:nvGrpSpPr>
          <p:cNvPr id="8" name="Group 61"/>
          <p:cNvGrpSpPr>
            <a:grpSpLocks/>
          </p:cNvGrpSpPr>
          <p:nvPr/>
        </p:nvGrpSpPr>
        <p:grpSpPr bwMode="auto">
          <a:xfrm>
            <a:off x="6934200" y="4343400"/>
            <a:ext cx="590550" cy="396875"/>
            <a:chOff x="965" y="2987"/>
            <a:chExt cx="372" cy="250"/>
          </a:xfrm>
        </p:grpSpPr>
        <p:grpSp>
          <p:nvGrpSpPr>
            <p:cNvPr id="7189" name="Group 62"/>
            <p:cNvGrpSpPr>
              <a:grpSpLocks/>
            </p:cNvGrpSpPr>
            <p:nvPr/>
          </p:nvGrpSpPr>
          <p:grpSpPr bwMode="auto">
            <a:xfrm>
              <a:off x="965" y="3045"/>
              <a:ext cx="154" cy="118"/>
              <a:chOff x="965" y="3045"/>
              <a:chExt cx="154" cy="118"/>
            </a:xfrm>
          </p:grpSpPr>
          <p:sp>
            <p:nvSpPr>
              <p:cNvPr id="7191" name="Line 63"/>
              <p:cNvSpPr>
                <a:spLocks noChangeShapeType="1"/>
              </p:cNvSpPr>
              <p:nvPr/>
            </p:nvSpPr>
            <p:spPr bwMode="auto">
              <a:xfrm flipH="1">
                <a:off x="969" y="3045"/>
                <a:ext cx="128" cy="11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192" name="Line 64"/>
              <p:cNvSpPr>
                <a:spLocks noChangeShapeType="1"/>
              </p:cNvSpPr>
              <p:nvPr/>
            </p:nvSpPr>
            <p:spPr bwMode="auto">
              <a:xfrm>
                <a:off x="965" y="3163"/>
                <a:ext cx="15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7190" name="Text Box 65"/>
            <p:cNvSpPr txBox="1">
              <a:spLocks noChangeArrowheads="1"/>
            </p:cNvSpPr>
            <p:nvPr/>
          </p:nvSpPr>
          <p:spPr bwMode="auto">
            <a:xfrm>
              <a:off x="1114" y="2987"/>
              <a:ext cx="22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/>
                <a:t>E</a:t>
              </a:r>
            </a:p>
          </p:txBody>
        </p:sp>
      </p:grpSp>
      <p:grpSp>
        <p:nvGrpSpPr>
          <p:cNvPr id="10" name="Group 66"/>
          <p:cNvGrpSpPr>
            <a:grpSpLocks/>
          </p:cNvGrpSpPr>
          <p:nvPr/>
        </p:nvGrpSpPr>
        <p:grpSpPr bwMode="auto">
          <a:xfrm>
            <a:off x="6858000" y="3657600"/>
            <a:ext cx="930275" cy="396875"/>
            <a:chOff x="965" y="2987"/>
            <a:chExt cx="586" cy="250"/>
          </a:xfrm>
        </p:grpSpPr>
        <p:grpSp>
          <p:nvGrpSpPr>
            <p:cNvPr id="7185" name="Group 67"/>
            <p:cNvGrpSpPr>
              <a:grpSpLocks/>
            </p:cNvGrpSpPr>
            <p:nvPr/>
          </p:nvGrpSpPr>
          <p:grpSpPr bwMode="auto">
            <a:xfrm>
              <a:off x="965" y="3045"/>
              <a:ext cx="154" cy="118"/>
              <a:chOff x="965" y="3045"/>
              <a:chExt cx="154" cy="118"/>
            </a:xfrm>
          </p:grpSpPr>
          <p:sp>
            <p:nvSpPr>
              <p:cNvPr id="7187" name="Line 68"/>
              <p:cNvSpPr>
                <a:spLocks noChangeShapeType="1"/>
              </p:cNvSpPr>
              <p:nvPr/>
            </p:nvSpPr>
            <p:spPr bwMode="auto">
              <a:xfrm flipH="1">
                <a:off x="969" y="3045"/>
                <a:ext cx="128" cy="11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188" name="Line 69"/>
              <p:cNvSpPr>
                <a:spLocks noChangeShapeType="1"/>
              </p:cNvSpPr>
              <p:nvPr/>
            </p:nvSpPr>
            <p:spPr bwMode="auto">
              <a:xfrm>
                <a:off x="965" y="3163"/>
                <a:ext cx="15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7186" name="Text Box 70"/>
            <p:cNvSpPr txBox="1">
              <a:spLocks noChangeArrowheads="1"/>
            </p:cNvSpPr>
            <p:nvPr/>
          </p:nvSpPr>
          <p:spPr bwMode="auto">
            <a:xfrm>
              <a:off x="1114" y="2987"/>
              <a:ext cx="43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/>
                <a:t>FED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11355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9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4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Lesson 1-5: Pairs of Angles</a:t>
            </a:r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A2B5C78-2466-4884-BBB2-24834C2B1A80}" type="slidenum">
              <a:rPr lang="en-US" smtClean="0"/>
              <a:pPr eaLnBrk="1" hangingPunct="1"/>
              <a:t>3</a:t>
            </a:fld>
            <a:endParaRPr lang="en-US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solidFill>
                  <a:schemeClr val="tx1"/>
                </a:solidFill>
                <a:latin typeface="Times New Roman" pitchFamily="18" charset="0"/>
              </a:rPr>
              <a:t>Vertical Angles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438400" y="1752600"/>
            <a:ext cx="670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 b="1">
                <a:latin typeface="Times" pitchFamily="18" charset="0"/>
              </a:rPr>
              <a:t>A pair of angles whose sides form opposite rays.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919163" y="1752600"/>
            <a:ext cx="1589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 b="1">
                <a:solidFill>
                  <a:srgbClr val="CC3300"/>
                </a:solidFill>
                <a:latin typeface="Times" pitchFamily="18" charset="0"/>
              </a:rPr>
              <a:t>Definition:</a:t>
            </a:r>
          </a:p>
        </p:txBody>
      </p:sp>
      <p:pic>
        <p:nvPicPr>
          <p:cNvPr id="11276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286000"/>
            <a:ext cx="4419600" cy="3221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914400" y="2590800"/>
            <a:ext cx="155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 b="1">
                <a:solidFill>
                  <a:srgbClr val="CC3300"/>
                </a:solidFill>
                <a:latin typeface="Times" pitchFamily="18" charset="0"/>
              </a:rPr>
              <a:t>Examples:</a:t>
            </a:r>
          </a:p>
        </p:txBody>
      </p:sp>
      <p:pic>
        <p:nvPicPr>
          <p:cNvPr id="11282" name="Pictur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657600"/>
            <a:ext cx="1981200" cy="757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83" name="Picture 1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971800"/>
            <a:ext cx="2001838" cy="757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457200" y="5334000"/>
            <a:ext cx="8686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 b="1">
                <a:latin typeface="Times New Roman" pitchFamily="18" charset="0"/>
              </a:rPr>
              <a:t>Vertical angles are non-adjacent angles formed by intersecting lines.</a:t>
            </a:r>
            <a:endParaRPr lang="en-US" sz="2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616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utoUpdateAnimBg="0"/>
      <p:bldP spid="11268" grpId="0" autoUpdateAnimBg="0"/>
      <p:bldP spid="11280" grpId="0" autoUpdateAnimBg="0"/>
      <p:bldP spid="1128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Lesson 1-5: Pairs of Angles</a:t>
            </a:r>
          </a:p>
        </p:txBody>
      </p:sp>
      <p:sp>
        <p:nvSpPr>
          <p:cNvPr id="819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46C9B17-8541-42F2-A473-6DCB7408AAA2}" type="slidenum">
              <a:rPr lang="en-US" smtClean="0"/>
              <a:pPr eaLnBrk="1" hangingPunct="1"/>
              <a:t>4</a:t>
            </a:fld>
            <a:endParaRPr lang="en-US" smtClean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solidFill>
                  <a:schemeClr val="tx1"/>
                </a:solidFill>
                <a:latin typeface="Times New Roman" pitchFamily="18" charset="0"/>
              </a:rPr>
              <a:t>Supplementary Angles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667000" y="1752600"/>
            <a:ext cx="525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 b="1">
                <a:latin typeface="Times" pitchFamily="18" charset="0"/>
              </a:rPr>
              <a:t>A pair of angles whose sum is 180˚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071563" y="1752600"/>
            <a:ext cx="1589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 b="1">
                <a:solidFill>
                  <a:srgbClr val="CC3300"/>
                </a:solidFill>
                <a:latin typeface="Times" pitchFamily="18" charset="0"/>
              </a:rPr>
              <a:t>Definition: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066800" y="2286000"/>
            <a:ext cx="155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 b="1">
                <a:solidFill>
                  <a:srgbClr val="CC3300"/>
                </a:solidFill>
                <a:latin typeface="Times" pitchFamily="18" charset="0"/>
              </a:rPr>
              <a:t>Examples: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457200" y="3161723"/>
            <a:ext cx="533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 b="1" dirty="0" smtClean="0">
                <a:latin typeface="Times New Roman" pitchFamily="18" charset="0"/>
              </a:rPr>
              <a:t>Adjacent Angles</a:t>
            </a:r>
            <a:endParaRPr lang="en-US" altLang="en-US" sz="2400" b="1" dirty="0">
              <a:latin typeface="Times New Roman" pitchFamily="18" charset="0"/>
            </a:endParaRP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533400" y="46482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 b="1">
                <a:latin typeface="Times" pitchFamily="18" charset="0"/>
              </a:rPr>
              <a:t>Non-Adjacent Angles</a:t>
            </a:r>
          </a:p>
        </p:txBody>
      </p:sp>
      <p:pic>
        <p:nvPicPr>
          <p:cNvPr id="10252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362200"/>
            <a:ext cx="3394075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53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4191000"/>
            <a:ext cx="4038600" cy="223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54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638800"/>
            <a:ext cx="1828800" cy="65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55" name="Picture 1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105400"/>
            <a:ext cx="1689100" cy="65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4779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utoUpdateAnimBg="0"/>
      <p:bldP spid="10244" grpId="0" autoUpdateAnimBg="0"/>
      <p:bldP spid="10245" grpId="0" autoUpdateAnimBg="0"/>
      <p:bldP spid="10246" grpId="0" autoUpdateAnimBg="0"/>
      <p:bldP spid="1024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Lesson 1-5: Pairs of Angles</a:t>
            </a:r>
          </a:p>
        </p:txBody>
      </p:sp>
      <p:sp>
        <p:nvSpPr>
          <p:cNvPr id="512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98074E1-139C-4F30-B98C-817EBCF6ACFC}" type="slidenum">
              <a:rPr lang="en-US" smtClean="0"/>
              <a:pPr eaLnBrk="1" hangingPunct="1"/>
              <a:t>5</a:t>
            </a:fld>
            <a:endParaRPr lang="en-US" smtClean="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solidFill>
                  <a:schemeClr val="tx1"/>
                </a:solidFill>
                <a:latin typeface="Times New Roman" pitchFamily="18" charset="0"/>
              </a:rPr>
              <a:t>Adjacent Angles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1752600" y="1905000"/>
            <a:ext cx="685800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>
                <a:latin typeface="Times New Roman" pitchFamily="18" charset="0"/>
              </a:rPr>
              <a:t>A pair of angles with a shared </a:t>
            </a:r>
            <a:r>
              <a:rPr lang="en-US" altLang="en-US" sz="2400" u="sng">
                <a:solidFill>
                  <a:srgbClr val="3333CC"/>
                </a:solidFill>
                <a:latin typeface="Times New Roman" pitchFamily="18" charset="0"/>
                <a:hlinkClick r:id="rId3"/>
              </a:rPr>
              <a:t>vertex</a:t>
            </a:r>
            <a:r>
              <a:rPr lang="en-US" altLang="en-US" sz="2400">
                <a:solidFill>
                  <a:srgbClr val="3333CC"/>
                </a:solidFill>
                <a:latin typeface="Times New Roman" pitchFamily="18" charset="0"/>
              </a:rPr>
              <a:t> </a:t>
            </a:r>
            <a:r>
              <a:rPr lang="en-US" altLang="en-US" sz="2400">
                <a:latin typeface="Times New Roman" pitchFamily="18" charset="0"/>
              </a:rPr>
              <a:t>and common </a:t>
            </a:r>
            <a:r>
              <a:rPr lang="en-US" altLang="en-US" sz="2400">
                <a:solidFill>
                  <a:srgbClr val="3333CC"/>
                </a:solidFill>
                <a:latin typeface="Times New Roman" pitchFamily="18" charset="0"/>
                <a:hlinkClick r:id="rId4"/>
              </a:rPr>
              <a:t>side</a:t>
            </a:r>
            <a:r>
              <a:rPr lang="en-US" altLang="en-US" sz="2400">
                <a:solidFill>
                  <a:srgbClr val="3333CC"/>
                </a:solidFill>
                <a:latin typeface="Times New Roman" pitchFamily="18" charset="0"/>
              </a:rPr>
              <a:t> </a:t>
            </a:r>
            <a:r>
              <a:rPr lang="en-US" altLang="en-US" sz="2400">
                <a:latin typeface="Times New Roman" pitchFamily="18" charset="0"/>
              </a:rPr>
              <a:t>but do not have overlapping interiors.</a:t>
            </a:r>
            <a:r>
              <a:rPr lang="en-US" altLang="en-US" sz="2800">
                <a:latin typeface="Times New Roman" pitchFamily="18" charset="0"/>
              </a:rPr>
              <a:t> </a:t>
            </a:r>
            <a:endParaRPr lang="en-US" altLang="en-US" sz="2800" b="1">
              <a:latin typeface="Times" pitchFamily="18" charset="0"/>
            </a:endParaRP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828800" y="2819400"/>
            <a:ext cx="60944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 b="1">
                <a:latin typeface="Times New Roman" pitchFamily="18" charset="0"/>
                <a:sym typeface="Symbol" pitchFamily="18" charset="2"/>
              </a:rPr>
              <a:t>1 and 2 are adjacent.  3 and 4 are not. </a:t>
            </a:r>
          </a:p>
          <a:p>
            <a:r>
              <a:rPr lang="en-US" altLang="en-US" sz="2400" b="1">
                <a:latin typeface="Times New Roman" pitchFamily="18" charset="0"/>
                <a:sym typeface="Symbol" pitchFamily="18" charset="2"/>
              </a:rPr>
              <a:t>1 and ADC are not adjacent.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533400" y="5715000"/>
            <a:ext cx="487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 b="1">
                <a:latin typeface="Times New Roman" pitchFamily="18" charset="0"/>
              </a:rPr>
              <a:t>Adjacent Angles( a common side )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5410200" y="57150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 b="1">
                <a:latin typeface="Times" pitchFamily="18" charset="0"/>
              </a:rPr>
              <a:t>Non-Adjacent Angles</a:t>
            </a:r>
          </a:p>
        </p:txBody>
      </p:sp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657600"/>
            <a:ext cx="3352800" cy="215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0" name="Line 8"/>
          <p:cNvSpPr>
            <a:spLocks noChangeShapeType="1"/>
          </p:cNvSpPr>
          <p:nvPr/>
        </p:nvSpPr>
        <p:spPr bwMode="auto">
          <a:xfrm flipV="1">
            <a:off x="6096000" y="3200400"/>
            <a:ext cx="1981200" cy="1066800"/>
          </a:xfrm>
          <a:prstGeom prst="line">
            <a:avLst/>
          </a:prstGeom>
          <a:noFill/>
          <a:ln w="34925">
            <a:solidFill>
              <a:srgbClr val="FA411C"/>
            </a:solidFill>
            <a:round/>
            <a:headEnd type="oval" w="med" len="med"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>
            <a:off x="6096000" y="4267200"/>
            <a:ext cx="1981200" cy="609600"/>
          </a:xfrm>
          <a:prstGeom prst="line">
            <a:avLst/>
          </a:prstGeom>
          <a:noFill/>
          <a:ln w="34925">
            <a:solidFill>
              <a:srgbClr val="FA411C"/>
            </a:solidFill>
            <a:round/>
            <a:headEnd type="oval" w="med" len="med"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 flipH="1">
            <a:off x="5562600" y="4495800"/>
            <a:ext cx="1371600" cy="990600"/>
          </a:xfrm>
          <a:prstGeom prst="line">
            <a:avLst/>
          </a:prstGeom>
          <a:noFill/>
          <a:ln w="34925">
            <a:solidFill>
              <a:srgbClr val="FA411C"/>
            </a:solidFill>
            <a:round/>
            <a:headEnd type="oval" w="med" len="med"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6477000" y="3962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>
                <a:latin typeface="Times New Roman" pitchFamily="18" charset="0"/>
              </a:rPr>
              <a:t>4</a:t>
            </a: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6248400" y="4419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>
                <a:latin typeface="Times New Roman" pitchFamily="18" charset="0"/>
              </a:rPr>
              <a:t>3</a:t>
            </a: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228600" y="19050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CC3300"/>
                </a:solidFill>
                <a:latin typeface="Times New Roman" pitchFamily="18" charset="0"/>
              </a:rPr>
              <a:t>Definition:</a:t>
            </a:r>
            <a:endParaRPr lang="en-US" sz="2400" b="1">
              <a:solidFill>
                <a:srgbClr val="CC3300"/>
              </a:solidFill>
              <a:latin typeface="Times New Roman" pitchFamily="18" charset="0"/>
            </a:endParaRPr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228600" y="28194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CC3300"/>
                </a:solidFill>
                <a:latin typeface="Times New Roman" pitchFamily="18" charset="0"/>
              </a:rPr>
              <a:t>Examples:</a:t>
            </a:r>
            <a:endParaRPr lang="en-US" sz="2400" b="1">
              <a:solidFill>
                <a:srgbClr val="CC33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991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autoUpdateAnimBg="0"/>
      <p:bldP spid="18436" grpId="0" autoUpdateAnimBg="0"/>
      <p:bldP spid="18437" grpId="0" autoUpdateAnimBg="0"/>
      <p:bldP spid="18438" grpId="0" autoUpdateAnimBg="0"/>
      <p:bldP spid="18440" grpId="0" animBg="1"/>
      <p:bldP spid="18441" grpId="0" animBg="1"/>
      <p:bldP spid="18442" grpId="0" animBg="1"/>
      <p:bldP spid="18443" grpId="0"/>
      <p:bldP spid="18444" grpId="0"/>
      <p:bldP spid="18445" grpId="0"/>
      <p:bldP spid="1844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Linear Pair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 smtClean="0">
                <a:latin typeface="Times New Roman" pitchFamily="18" charset="0"/>
              </a:rPr>
              <a:t>Adjacent supplementary angles are also called “Linear Pair.”</a:t>
            </a:r>
          </a:p>
          <a:p>
            <a:r>
              <a:rPr lang="en-US" altLang="en-US" b="1" dirty="0" smtClean="0">
                <a:latin typeface="Times New Roman" pitchFamily="18" charset="0"/>
              </a:rPr>
              <a:t>Both angles lie </a:t>
            </a:r>
            <a:r>
              <a:rPr lang="en-US" altLang="en-US" b="1" dirty="0">
                <a:latin typeface="Times New Roman" pitchFamily="18" charset="0"/>
              </a:rPr>
              <a:t>o</a:t>
            </a:r>
            <a:r>
              <a:rPr lang="en-US" altLang="en-US" b="1" dirty="0" smtClean="0">
                <a:latin typeface="Times New Roman" pitchFamily="18" charset="0"/>
              </a:rPr>
              <a:t>n a straight line = 180º</a:t>
            </a:r>
            <a:endParaRPr lang="en-US" altLang="en-US" b="1" dirty="0" smtClean="0">
              <a:latin typeface="Times New Roman" pitchFamily="18" charset="0"/>
            </a:endParaRPr>
          </a:p>
          <a:p>
            <a:endParaRPr lang="en-US" dirty="0"/>
          </a:p>
        </p:txBody>
      </p:sp>
      <p:pic>
        <p:nvPicPr>
          <p:cNvPr id="4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321050"/>
            <a:ext cx="4343400" cy="2454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3018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Congruent Angles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angles that are exactly the same in measure. </a:t>
            </a:r>
            <a:endParaRPr lang="en-US" dirty="0"/>
          </a:p>
        </p:txBody>
      </p:sp>
      <p:sp>
        <p:nvSpPr>
          <p:cNvPr id="4" name="AutoShape 2" descr="data:image/jpeg;base64,/9j/4AAQSkZJRgABAQAAAQABAAD/2wCEAAkGBxQHEhUUExEWFhQWFhUXFxMXFhgdGhghGxgYFxgdFxgcKCghGh0xJxYWIjIlJSk3Li4uGB8zODMsNysuLi8BCgoKDg0OGxAQGzUiHCYsLDcsLCwsLC80LCw0MCwsLCssLCwsLCwsLCwsLCwsLCwsLCwsNCwsLCwsLCwsLCwrLP/AABEIAGUBBgMBIgACEQEDEQH/xAAbAAEAAwEBAQEAAAAAAAAAAAAABAUGAwIBB//EAEQQAAEDAgQDAwcIBwgDAAAAAAEAAgMEEQUSITEGE0EyUWEVIiNTktHSBxZCVHGBkZQUQ1JicoKxJDOEobLB4fAlNHP/xAAXAQEBAQEAAAAAAAAAAAAAAAAAAQID/8QAIxEBAQACAQQDAAMBAAAAAAAAAAECERIhMUFRAyJhcYHBE//aAAwDAQACEQMRAD8A/WqnEjSVkULy3lzRv5emofGQXAnqC14t/AVbLC/K7C5lLFPGS2SCZjmvG7b6f1y/gtHwpjjeIaZkzdzo9v7Lh2h/uPAhdLh9JlG7j9Zkt0RFzYEREBERAREQEREBERAREQEREBERAREQEREBERAREQEREBERAREQRsSw+PFIzFKwPY612nrY3H9FRcDxigZPS5bOp53AaWLmP8+J3j5py36lhWmWbxMHDMQgmA9HUMNNKbbOaS+Anu3lbfxatS9NNTtppERFlkREQEREBERAREQEREBERAREQEREBERARQ8TxWHCW5p5mRt73OAv4Abk+AVOMeqMTNqSkdl09PUh0TPtZGRzJO/oD3qyWrppCbKiqOKYc/LgDqmTUFsAzBptez5Oww/xOvquLOGHV1jW1L6g+qb6KDppy2m7x/G4jwV7SUjKJoZGxrGjZrQAPwCvSHRBwjF/01zo5IzDOzV0LiDdp2exw0e3xGxuCrRVmOYT5SDHMfy54nZ4pbXsbWIePpMI0I/CxAI+4LivlAOa9vLnjOWWK/ZPRzf2mHdruo8QQp+wWSIiiCIiAiIgKp4qw52KUsrI/wC9AD4j3SMIfHv+80K2RJdCnpOI4JKWOpklbGx7GuOY2sSNW2Otwbi2+iy+NfKtS0dxAx07tdewz8Trb7AumG8N0r6+qhqIGyPu2pgLrkct5s5oB0FpA++mz2rVU+AUtN2KaJut9I2rtP8AnO8tdJwnfqr6Lid1XGx7aKoIc1rrtDCNRfQ5tQu/ziydqkq29bCAu/0X/DdXTWhosBYDoF9XPc9MbnpV0PEVNXODGzASHaJ4LHnS+jH2J010HRWi8PYDqWgkbaC/3EqhwSvqKmrnZO0Ma2KF0cQNy0OMgOdw0LvN6aBNb6w1vs0KLN1OJ1Da+CItEcD+eLXDnSZGsIcbdkedoN+9eXvqMYkquTUmEU7xFG0NYQ54Y2RxlzAkt89os0jYq8F4tMiyprqnGIaeeDMGyQte0MyBokNj6bMbmK3Ruva3OW2qUuOks0IiLKCIiAiKPXV0eHtzyyNjbe2ZzgBc7AX3PhuUEhFgMb4lrsYvHh1JIGm4NTI3J0/Vh9rfafwThXg2oa1wxCd8jC4PbC2Z+XN1z2tm6aXtptqut+PU3b/TfDU3a0VbxVBA50cWaombvDA3OQf33DzGdO0RuqLFMVrZqiCGZ7aCGozBjmZZJi4ZbRukPo43HMbWDtRutlQ0MeHsDIo2xsGzWNAA+4Kn47wU45RyMaPStHMi6HM3UAHpfUX8VMbjvVMdbd8L4YpsNdnbGXyHeaVzpJPbfcgeAsPBXKw/yZ8YeXY+RMf7RGNzoZGg2zW7xcA/j1W4UzxuOWqmUsuqIiLDIqnHMLdVFs0JDKiLVjjs8fSjktuw/wCRsQrZEEDCMTbibSQ0sex2SSJ3ajcADY94sQQRoQQQp6pMcw2QOFTS2FQywLTo2dgOscnja+V30TboSDYYXiLMTZnYTuWuaRZzHDtNe3o4f87K1UtERRBERAREQZji3/x01LW7Nie6KY90U1hc/Y9sR8AXLTqHjOHNxeCWB/ZlY5h/mFr/AO6h8I178QpYzLpMwcuYd0kfmP166i9+t7rXhfC4REWUFU01I9lbNKW+jdDC1rrjUtdKXC2/0m9OqtkVl0u1LidDJUVlJI1t2RNqM7rjTMGBotub2O3cojmT4PLUcqndMKh/NY4OYAx5YyNwkzEEN8wOuAfpdbA6VFZkvJBwLDvJNPDBe/Kjay/fYWU5UldUvwaXmPcXU0haHE/qHEhrXf8AyOl/2TrsTa7S77pfYiIsoIiIC8SwtmtmaDY3FwDY947ivaICIiAiIgo6bhiHDpudTjlPc4mXdwkDjdwNz5uuotseliQrX9Mj5nKzjmZc+TqG3tc9wv8A0K7rJYbhzMOxV4YD51IHuc5xc5xMz9S469AANgAAFufbe2u/dpp6tkDmMc4B0hLWN6uIaXm33NJ+5R8RxqDDCGyzNY52oad7bXIGzfE6KkxnDmQ4hQzWJkfNKC5zibAUs3mtB0aNL6DXqpWFN5lbXl2v/rsF7aM5IdYfu5nPP23V4zW/z/dGotKvE4qMNL5AA4XBFzcdXaXs3UanTVTAbrLcNYY2vo4cznjKJo2ljrXj5rmtabfRytZqNdNCpmI0tVXB8TOTDCQWBxL3SFpGUkZS3lne2p6KXGb0anZyx/jSkwLzXyh0nqo/Od/NbRv3qnoJKyoe/EI6YRNcPOpSTzKlrdA47BkgAOXvFgdLEfOD/k4jwZ/OncJpQ4lm+Vups630nW112O3et2t5XDHpj1/WrcZ0nVHw+uZiMbZI3ZmO2P2aEEbggggg6ggqQsdxbXjg536XGLtlcGywahrnW0kBGjHbA37Qt1CvuHMaj4gp2Tx7O0c3q1w0c0/91Fj1XO4XXLwzcbrfhZoiLLIiIgLN0N8LxGaM/wB3VME8euz47Rzi3iDCdPFaRZ7jRhgijqm9qkkExtuY+zOLDfzC4272juWsfSxoUXxjg8AjYi4P2r6soIiICIiDlV0zaxjo3jMx7S1ze8EWI0VVwzUuDX08riZad2QuNrvYReKTTvGh/ea5XSosb/sNRTVA0Bd+jyHvbIfR377Py2vtnctY9eiz0vURFlBERAREQEREBERAUTyczn8/Xmcvlb6ZQ4uGnfclS0TYi1VAyqfE9wOaFznssermOjN+/R5UXE8CZiLi/PLG4s5bnRPyl7bkhrvxNiNRc66q0RWWxd1xo6ZtExsbG5WMaGtaOgGgXZEUQREQcqqmZWMLJGB7HCxa4XB+5YqlwOTgmcy0+Z9C+/Oh3dD3SN6uaOttbd9tN0i1jnZ08NTKx4hlE7Q5pBa4AgjYg6ghF6Ay6DZFll9REQF4miE7S1wu1wIIOxBFiCvaIM/wS50EBpnuu+leYCbm7mgAxuN+pa5v33WgWarneSMQjlJAiqo+U8kgASRZnxm53u0yD+UK78pQ+uj9tvvWrPK1KRRfKUPro/bb708pQ+uj9tvvU1U0lIovlKH10ftt96eUofXR+233pqmkpYj5XIZHUQfHI5oZI0vAcQHA6C9t7HKfuWtOJQj9dH7bfeq3iGSDFqWaHnxEyRva30jd7eb177LXx3jlK1jdZSuXyfyumw+nLnFxLNSSSTqdyVoVlPk+rY4cPpw6VgcGagvbcanxWh8pQ+uj9tvvT5J9r/JlPtUpFF8pQ+uj9tvvXmTFYYwSZo7AEnz29NdlnVZ0mIs3RceYfW9mqYNNnhzP9QCuYMUhqBdk0bhe2j2+HvCtxyneLcbO6WiIsoIiICIiAiIgIiICIiAiIgIiICIiAiIg4VtFHXtLJY2SMNiWPaHNNttDcKu+alD9Qpfy8Xwoisys7Vd2HzUofqFL+Xi+FPmpQ/UKX8vF8KIrzy9nK+z5qUP1Cl/LxfCnzUofqFL+Xi+FETnl7OV9vjuEqB2hw+lP+Hi+FeW8HYe3bDqQf4aH4V8RS23qbrq7hahebmhpSe808XuXz5qUP1Cl/LxfCiK88vZyvs+alD9Qpfy8XwrzJwjQvBH6DTC4IuIIgR9htoUROeXs5X2q6P5N8Ppd4S/T6b3H/K4VxS8MUdJ2KOAWIIPKZe41BuRe4sCiK35Mr3q3LK+VsiIsMiIiAiIgIiICIiAiIgIiICIiD//Z"/>
          <p:cNvSpPr>
            <a:spLocks noChangeAspect="1" noChangeArrowheads="1"/>
          </p:cNvSpPr>
          <p:nvPr/>
        </p:nvSpPr>
        <p:spPr bwMode="auto">
          <a:xfrm>
            <a:off x="63500" y="-1571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BDAAkGBwgHBgkIBwgKCgkLDRYPDQwMDRsUFRAWIB0iIiAdHx8kKDQsJCYxJx8fLT0tMTU3Ojo6Iys/RD84QzQ5Ojf/2wBDAQoKCg0MDRoPDxo3JR8lNzc3Nzc3Nzc3Nzc3Nzc3Nzc3Nzc3Nzc3Nzc3Nzc3Nzc3Nzc3Nzc3Nzc3Nzc3Nzc3Nzf/wAARCACZAUkDASIAAhEBAxEB/8QAHAABAAIDAQEBAAAAAAAAAAAAAAUGAQIEAwcI/8QAPBAAAgEEAAQCBgkDAgcBAAAAAAECAwQFEQYSITFBUQcTFiIyYRVCVVaBkpXS0xQjcSU0JENUcpHB0eH/xAAUAQEAAAAAAAAAAAAAAAAAAAAA/8QAFBEBAAAAAAAAAAAAAAAAAAAAAP/aAAwDAQACEQMRAD8A+4gAAAAAAAAAAAAAAAAAAAAAAAAAAAAAAAAAAAAAAAAAAAAABhtJpNrb7AZAAAAAAAAAAAAAAAAAAAAAADStB1KM4RqSpylFpThrcendbTW/8pgVzjTjjDcHWqqZOs53M47o2lLTqVOut68F8306eL6FT9FPEGZ44zORzuUnGlY2iVC0s6XwRnLrKT67bUUltr671rqj5f6R+DMrbcRZWva3N5m6NslVu7qVNuVvzbkozfZtR09rok10XY+5eibCLB8CYyi1/erw/qar33lU6rxa6R5V07634gXAAAAAAAAAAAAAAAAAAAAAAAAAA1nGM4uM1uMlpr5AUnjz0mYbhGnOgpq9ymvdtKUvh79Zy7RXTt3+XiVT0RZTM8b8T33EWdqc9Gxp+qtKMYapUZ1O/Imn1UVpvfNqWntMrHHfo8WU4gzFbgi3q3ELJ817TdROKrNczp0vGUl1bi+zel5H1X0P4KeB4Fsaden6u5ut3NaLWmnP4U+ie1FR79uwF1AAAAAAAAAAAAAAAAAAAAACv8WZuvj6dvj8VCFbMX8vV2tKak4wW1zVZ67Qgnt+fRLuSGdy9pg8ZWv76py06a6JdZTk+kYxS6tt9EkRHCGJuvW1uIM7BLMX8V/b23/RUOjjQjvyfWTSW5f4QElw1g7fAYqFnRk6tVt1Lm4ntzuKr+OpJtt7b+fTouyJUAAAAAAAAAAAAAAAAAAAAAAAAAAVji/MXdOpbYHBTis1kE3TnLTVtSTXPWkn5J6j0e5eemSfEeat8Bi53tzGVR80adKjT1z1qknqMI78W3+HV9kcHB+EuMfSr5LMShVzmRcal7OKXLDS1GlDX1Irp3e3t+IEngMPaYHE2+Mx8ZKhQjpOb3KTfVyk/FtttkgAAAAAAAAAAAAAAAAAAAAA1qTjSpyqVJKMIpuUpPSSXi2bFMz9evxTlqnDONqSp2Nu4SzF1CppuD3q3jrrzS17z6csfPegNMVGfGecjmrhP6Cx9RrG0Xzauayf+5a6JpdVDv4y6F2PO2oUra3p0LenGnSpQUIQitKMUtJL5aPQAAAAAAAAAAAAAAAAAAAAAAAAAaVqsKFKdWrOMKcIuUpSelFLq22blMyzlxjm54SjzfQmPqp5Op6tNXFaLjKNum3267npeUd9WBtw9RqcUZanxTfQlGxpRccNb1KcU1TklzV5d3zS17vbUf8AuZcTWEIwhGEIqMYrSSWkkbAAAAAAAAAAAAAAAAAAAAAI3iHM2mAxNbI3zl6qkklCC3KpJvUYxXi22l/+ARvGGburKNvicIoTzmR5oWinrlpJLcqs9/Vivk9vS0yR4cwltw/iqVhac0oxcp1Ks+s6tST3Kcn5tv8A9dkRnB+Fu7eVxm86oPN5FJ14x0429NfBRi14Jd+r3Lb2+hZgAAAAAAAAAAAAAAAAAAAAAAAAABFcSZujgcXO8qwnVqOSp29vTTc69WXSEIpeLf8A9AjuLcvdxrW+Bwb/ANXv1tVHDmja0NpTrS6pdN9FvrJpErgMPaYHE2+OsYNUqMUnKWuapLxnJrvJvq35sjeD8HXsKVfJ5dxq5vIyVW7ml0pdFy0YPb9yHZdXt7fj0sYAAAAAAAAAAAAAAAAAAAAABrOUYQc5tRjFbbb0kimYSE+MM1T4juYyWHs5NYelOCXrm1qVxJPr3TUN6aXXxN+IJ1OK8vPhq0dSOMtnGWYuIx0pP3ZQt4yb7yXWek9R0vrMt9GlToUoUqMI06cIqMYQikopdkkuyA3AAAAAAAAAAAAAAAAAAAAAAAAAAHlc3FK1t6txcVI0qNKDnUqTelGKW22/JIqPD9tW4nzC4oyVGULOjuGHtasWtQ3/ALiSfaU/DotR897NcrKXGWclhbd/6Fj6ieSrLm1c1Vv/AIZNaWl0c+r8I+Zc6cI04RhTiowitRjFaSXkgNgAAAAAAAAAAAAAAAAAAAAArPF+ZuaMqGDwcovNZBONN6b/AKSl1Uq8kl2j2W9bk0vBklxHm7bAYqrfXW5Ne5Rox+OvVfwU4LxlJ9F/57JnBwlhbizVxlcxKNXM5B81eSbcaMNtwow32jFPyW3tsCR4ewtpgcZSsrOHRe9VqPrOtUfxTk31cm+rbZJAAAAAAAAAAAAAAAAAAAAAAAAAACscXZa69bR4fwdSKzF/F/3NSf8AR0eqlXlpeD6RTa3JryZI8TZ234fxVS8rRdWq2oW9tD47iq/hpxSTbbfy6d+yObhTCV8dTuL/ACtSNbMX8ue6qQk3GC2+SlDfaEE9Lz6vxAkMJibXCYyjYWMOWlTXVttucn1lKTfVtvbb+Z3gAAAAAAAAAAAAAAAAAAAAPOvWp29GdavUhTpU4uU5zklGKXdtvsj0ZS8vVfGGaqcP2tSX0PZyTy1alU16+TT1bJr8HPTXTUfEDkpZCGSry4xycKzxVpuOItYN7qPcoyuHF66yj8O+0NvxLDccT21veXdvK3rONq5RqVU4651TVRrW9pcrXvNJfM9OI8DHNWE7eFzWtp+qdOEqc2o6eu6XfsjxoYCtT4ieTlcwnHTjzOL9bKnyKPqpPepRUlzp62m35vYS2MvYZCypXVODhGe/dbT002n1Taa2u66PudRiKUYqMUkktJLsjIAAAAAAAAAAAAVXijj/AAfC2Xtsdmp3FGVxS9bGtGlzU0uZrT0976Pw0TGGz+IzlH12IyNtdx8fU1E3H/K7r8UBJAAAAAAAAHlc3FG1oVLi5qwo0acXKdSpJRjFLu232R6lIylT20zlTCW839BY+a+k6kJ9Lqprat014RenPr5R8QOa3vql86/G2Qo1ZWltSqfQtjzOLcVGXNWkml7049t75YdeuyfuOJJ0stOxp2Mqnq6UZy5an9yScJSUow5feh7vK5b+Lpo7M9hbXN2FS1uJVIc1KcITp1ZR5eZab1Frf+H0OWPDkI5ehfRu5OFDlcITjzTg1Dk5Y1G9qDWm4ve312BIYW/lkrCFzKnCDk2vcm5xlp94yaTa/BHeYTXmNrzQGQY2vNDa80BkGNrzQ2vNAZBja80NrzQGQY2vNDa80BkFN489INjwTd46nkLO4r0byNRudu4uUOXl+q2t7cl4r8Tt4f484Y4gkqeNy9u6z7UKr9XUfftGWm+kW+m+gFlA2AABiW9Pl7+GwI7LX9OhO3sfW1qdxfylRozopOVN8kpOfVNLSi31TW9EHiuCa2Jso2dhxVnKVCMpT5dW0m5Sk5SbbpNtttvbZ1rh26qZfH5S6u7WpdW85yqzjbSj6yLjKMYx/uPlSUn35ttt9NssQFd9m8l9783+S1/hHs3kvvfm/wAlr/CWMAVz2byX3vzf5LX+EezeS+9+b/Ja/wAJYwBXPZvJfe/N/ktf4R7N5L735v8AJa/wljAFc9m8l9783+S1/hHs3kvvfm/yWv8ACWMAVz2byX3vzf5LX+EezeS+9+b/ACWv8JYwBXPZvJfe/N/ktf4R7N5L735v8lr/AAljAHwD0vcG8Q5DiXH0ce8rm5O161q1KCVP337vNCEYrz69eppwz6D89KdK5ymVp4uS68ts3Uqx+W00l+DZ+ggBGYHEzw9mraeTyGQ1/wA2+qqpPu/FJefj5IkwAAAAAGAK1kuI61DiNYelb0KylGjzKFdqulUlKLkocvaKjzN7XT56Oa09H2Ns6EaFnlOILejFtqnSy1aEU29vonrq23+J3UeGX9K/111ka1dK6d3Gl6uEEqnJ6uO2ltpR2kvnt7LCBVvYi2+3OJf1mv8AuHsRbfbnEv6zX/cWkAVb2ItvtziX9Zr/ALh7EW325xL+s1/3FpAFW9iLb7c4l/Wa/wC4exFt9ucS/rNf9xaQBVvYi2+3OJf1mv8AuHsRbfbnEv6zX/cWkAVb2ItvtziX9Zr/ALh7EW325xL+s1/3FpAFW9iLb7c4l/Wa/wC4exFt9ucS/rNf9xaQB8Q9LHo6y9/d4ijw+srk/dretne30qsaXw696pLUd6f+dI8MB6BK0pRnxDl4wj40bKPM33+vJaX1X8L8V8z7sAIrh7AWfD9mrWwqXcqa/wCoualXxb6KTaXfwSJUAAAAAAAAAAAAAAAAAAAAAAAAAAAAAAAAAAAAAAAAAAAAAAAAAAAAAAAAAD//2Q=="/>
          <p:cNvSpPr>
            <a:spLocks noChangeAspect="1" noChangeArrowheads="1"/>
          </p:cNvSpPr>
          <p:nvPr/>
        </p:nvSpPr>
        <p:spPr bwMode="auto">
          <a:xfrm>
            <a:off x="215900" y="-47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data:image/jpeg;base64,/9j/4AAQSkZJRgABAQAAAQABAAD/2wBDAAkGBwgHBgkIBwgKCgkLDRYPDQwMDRsUFRAWIB0iIiAdHx8kKDQsJCYxJx8fLT0tMTU3Ojo6Iys/RD84QzQ5Ojf/2wBDAQoKCg0MDRoPDxo3JR8lNzc3Nzc3Nzc3Nzc3Nzc3Nzc3Nzc3Nzc3Nzc3Nzc3Nzc3Nzc3Nzc3Nzc3Nzc3Nzc3Nzf/wAARCACZAUkDASIAAhEBAxEB/8QAHAABAAIDAQEBAAAAAAAAAAAAAAUGAQIEAwcI/8QAPBAAAgEEAAQCBgkDAgcBAAAAAAECAwQFEQYSITFBUQcTFiIyYRVCVVaBkpXS0xQjcSU0JENUcpHB0eH/xAAUAQEAAAAAAAAAAAAAAAAAAAAA/8QAFBEBAAAAAAAAAAAAAAAAAAAAAP/aAAwDAQACEQMRAD8A+4gAAAAAAAAAAAAAAAAAAAAAAAAAAAAAAAAAAAAAAAAAAAAABhtJpNrb7AZAAAAAAAAAAAAAAAAAAAAAADStB1KM4RqSpylFpThrcendbTW/8pgVzjTjjDcHWqqZOs53M47o2lLTqVOut68F8306eL6FT9FPEGZ44zORzuUnGlY2iVC0s6XwRnLrKT67bUUltr671rqj5f6R+DMrbcRZWva3N5m6NslVu7qVNuVvzbkozfZtR09rok10XY+5eibCLB8CYyi1/erw/qar33lU6rxa6R5V07634gXAAAAAAAAAAAAAAAAAAAAAAAAAA1nGM4uM1uMlpr5AUnjz0mYbhGnOgpq9ymvdtKUvh79Zy7RXTt3+XiVT0RZTM8b8T33EWdqc9Gxp+qtKMYapUZ1O/Imn1UVpvfNqWntMrHHfo8WU4gzFbgi3q3ELJ817TdROKrNczp0vGUl1bi+zel5H1X0P4KeB4Fsaden6u5ut3NaLWmnP4U+ie1FR79uwF1AAAAAAAAAAAAAAAAAAAAACv8WZuvj6dvj8VCFbMX8vV2tKak4wW1zVZ67Qgnt+fRLuSGdy9pg8ZWv76py06a6JdZTk+kYxS6tt9EkRHCGJuvW1uIM7BLMX8V/b23/RUOjjQjvyfWTSW5f4QElw1g7fAYqFnRk6tVt1Lm4ntzuKr+OpJtt7b+fTouyJUAAAAAAAAAAAAAAAAAAAAAAAAAAVji/MXdOpbYHBTis1kE3TnLTVtSTXPWkn5J6j0e5eemSfEeat8Bi53tzGVR80adKjT1z1qknqMI78W3+HV9kcHB+EuMfSr5LMShVzmRcal7OKXLDS1GlDX1Irp3e3t+IEngMPaYHE2+Mx8ZKhQjpOb3KTfVyk/FtttkgAAAAAAAAAAAAAAAAAAAAA1qTjSpyqVJKMIpuUpPSSXi2bFMz9evxTlqnDONqSp2Nu4SzF1CppuD3q3jrrzS17z6csfPegNMVGfGecjmrhP6Cx9RrG0Xzauayf+5a6JpdVDv4y6F2PO2oUra3p0LenGnSpQUIQitKMUtJL5aPQAAAAAAAAAAAAAAAAAAAAAAAAAaVqsKFKdWrOMKcIuUpSelFLq22blMyzlxjm54SjzfQmPqp5Op6tNXFaLjKNum3267npeUd9WBtw9RqcUZanxTfQlGxpRccNb1KcU1TklzV5d3zS17vbUf8AuZcTWEIwhGEIqMYrSSWkkbAAAAAAAAAAAAAAAAAAAAAI3iHM2mAxNbI3zl6qkklCC3KpJvUYxXi22l/+ARvGGburKNvicIoTzmR5oWinrlpJLcqs9/Vivk9vS0yR4cwltw/iqVhac0oxcp1Ks+s6tST3Kcn5tv8A9dkRnB+Fu7eVxm86oPN5FJ14x0429NfBRi14Jd+r3Lb2+hZgAAAAAAAAAAAAAAAAAAAAAAAAABFcSZujgcXO8qwnVqOSp29vTTc69WXSEIpeLf8A9AjuLcvdxrW+Bwb/ANXv1tVHDmja0NpTrS6pdN9FvrJpErgMPaYHE2+OsYNUqMUnKWuapLxnJrvJvq35sjeD8HXsKVfJ5dxq5vIyVW7ml0pdFy0YPb9yHZdXt7fj0sYAAAAAAAAAAAAAAAAAAAAABrOUYQc5tRjFbbb0kimYSE+MM1T4juYyWHs5NYelOCXrm1qVxJPr3TUN6aXXxN+IJ1OK8vPhq0dSOMtnGWYuIx0pP3ZQt4yb7yXWek9R0vrMt9GlToUoUqMI06cIqMYQikopdkkuyA3AAAAAAAAAAAAAAAAAAAAAAAAAAHlc3FK1t6txcVI0qNKDnUqTelGKW22/JIqPD9tW4nzC4oyVGULOjuGHtasWtQ3/ALiSfaU/DotR897NcrKXGWclhbd/6Fj6ieSrLm1c1Vv/AIZNaWl0c+r8I+Zc6cI04RhTiowitRjFaSXkgNgAAAAAAAAAAAAAAAAAAAAArPF+ZuaMqGDwcovNZBONN6b/AKSl1Uq8kl2j2W9bk0vBklxHm7bAYqrfXW5Ne5Rox+OvVfwU4LxlJ9F/57JnBwlhbizVxlcxKNXM5B81eSbcaMNtwow32jFPyW3tsCR4ewtpgcZSsrOHRe9VqPrOtUfxTk31cm+rbZJAAAAAAAAAAAAAAAAAAAAAAAAAACscXZa69bR4fwdSKzF/F/3NSf8AR0eqlXlpeD6RTa3JryZI8TZ234fxVS8rRdWq2oW9tD47iq/hpxSTbbfy6d+yObhTCV8dTuL/ACtSNbMX8ue6qQk3GC2+SlDfaEE9Lz6vxAkMJibXCYyjYWMOWlTXVttucn1lKTfVtvbb+Z3gAAAAAAAAAAAAAAAAAAAAPOvWp29GdavUhTpU4uU5zklGKXdtvsj0ZS8vVfGGaqcP2tSX0PZyTy1alU16+TT1bJr8HPTXTUfEDkpZCGSry4xycKzxVpuOItYN7qPcoyuHF66yj8O+0NvxLDccT21veXdvK3rONq5RqVU4651TVRrW9pcrXvNJfM9OI8DHNWE7eFzWtp+qdOEqc2o6eu6XfsjxoYCtT4ieTlcwnHTjzOL9bKnyKPqpPepRUlzp62m35vYS2MvYZCypXVODhGe/dbT002n1Taa2u66PudRiKUYqMUkktJLsjIAAAAAAAAAAAAVXijj/AAfC2Xtsdmp3FGVxS9bGtGlzU0uZrT0976Pw0TGGz+IzlH12IyNtdx8fU1E3H/K7r8UBJAAAAAAAAHlc3FG1oVLi5qwo0acXKdSpJRjFLu232R6lIylT20zlTCW839BY+a+k6kJ9Lqprat014RenPr5R8QOa3vql86/G2Qo1ZWltSqfQtjzOLcVGXNWkml7049t75YdeuyfuOJJ0stOxp2Mqnq6UZy5an9yScJSUow5feh7vK5b+Lpo7M9hbXN2FS1uJVIc1KcITp1ZR5eZab1Frf+H0OWPDkI5ehfRu5OFDlcITjzTg1Dk5Y1G9qDWm4ve312BIYW/lkrCFzKnCDk2vcm5xlp94yaTa/BHeYTXmNrzQGQY2vNDa80BkGNrzQ2vNAZBja80NrzQGQY2vNDa80BkFN489INjwTd46nkLO4r0byNRudu4uUOXl+q2t7cl4r8Tt4f484Y4gkqeNy9u6z7UKr9XUfftGWm+kW+m+gFlA2AABiW9Pl7+GwI7LX9OhO3sfW1qdxfylRozopOVN8kpOfVNLSi31TW9EHiuCa2Jso2dhxVnKVCMpT5dW0m5Sk5SbbpNtttvbZ1rh26qZfH5S6u7WpdW85yqzjbSj6yLjKMYx/uPlSUn35ttt9NssQFd9m8l9783+S1/hHs3kvvfm/wAlr/CWMAVz2byX3vzf5LX+EezeS+9+b/Ja/wAJYwBXPZvJfe/N/ktf4R7N5L735v8AJa/wljAFc9m8l9783+S1/hHs3kvvfm/yWv8ACWMAVz2byX3vzf5LX+EezeS+9+b/ACWv8JYwBXPZvJfe/N/ktf4R7N5L735v8lr/AAljAHwD0vcG8Q5DiXH0ce8rm5O161q1KCVP337vNCEYrz69eppwz6D89KdK5ymVp4uS68ts3Uqx+W00l+DZ+ggBGYHEzw9mraeTyGQ1/wA2+qqpPu/FJefj5IkwAAAAAGAK1kuI61DiNYelb0KylGjzKFdqulUlKLkocvaKjzN7XT56Oa09H2Ns6EaFnlOILejFtqnSy1aEU29vonrq23+J3UeGX9K/111ka1dK6d3Gl6uEEqnJ6uO2ltpR2kvnt7LCBVvYi2+3OJf1mv8AuHsRbfbnEv6zX/cWkAVb2ItvtziX9Zr/ALh7EW325xL+s1/3FpAFW9iLb7c4l/Wa/wC4exFt9ucS/rNf9xaQBVvYi2+3OJf1mv8AuHsRbfbnEv6zX/cWkAVb2ItvtziX9Zr/ALh7EW325xL+s1/3FpAFW9iLb7c4l/Wa/wC4exFt9ucS/rNf9xaQB8Q9LHo6y9/d4ijw+srk/dretne30qsaXw696pLUd6f+dI8MB6BK0pRnxDl4wj40bKPM33+vJaX1X8L8V8z7sAIrh7AWfD9mrWwqXcqa/wCoualXxb6KTaXfwSJUAAAAAAAAAAAAAAAAAAAAAAAAAAAAAAAAAAAAAAAAAAAAAAAAAAAAAAAAAD//2Q=="/>
          <p:cNvSpPr>
            <a:spLocks noChangeAspect="1" noChangeArrowheads="1"/>
          </p:cNvSpPr>
          <p:nvPr/>
        </p:nvSpPr>
        <p:spPr bwMode="auto">
          <a:xfrm>
            <a:off x="368300" y="1476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8" descr="data:image/jpeg;base64,/9j/4AAQSkZJRgABAQAAAQABAAD/2wBDAAkGBwgHBgkIBwgKCgkLDRYPDQwMDRsUFRAWIB0iIiAdHx8kKDQsJCYxJx8fLT0tMTU3Ojo6Iys/RD84QzQ5Ojf/2wBDAQoKCg0MDRoPDxo3JR8lNzc3Nzc3Nzc3Nzc3Nzc3Nzc3Nzc3Nzc3Nzc3Nzc3Nzc3Nzc3Nzc3Nzc3Nzc3Nzc3Nzf/wAARCACZAUkDASIAAhEBAxEB/8QAHAABAAIDAQEBAAAAAAAAAAAAAAUGAQIEAwcI/8QAPBAAAgEEAAQCBgkDAgcBAAAAAAECAwQFEQYSITFBUQcTFiIyYRVCVVaBkpXS0xQjcSU0JENUcpHB0eH/xAAUAQEAAAAAAAAAAAAAAAAAAAAA/8QAFBEBAAAAAAAAAAAAAAAAAAAAAP/aAAwDAQACEQMRAD8A+4gAAAAAAAAAAAAAAAAAAAAAAAAAAAAAAAAAAAAAAAAAAAAABhtJpNrb7AZAAAAAAAAAAAAAAAAAAAAAADStB1KM4RqSpylFpThrcendbTW/8pgVzjTjjDcHWqqZOs53M47o2lLTqVOut68F8306eL6FT9FPEGZ44zORzuUnGlY2iVC0s6XwRnLrKT67bUUltr671rqj5f6R+DMrbcRZWva3N5m6NslVu7qVNuVvzbkozfZtR09rok10XY+5eibCLB8CYyi1/erw/qar33lU6rxa6R5V07634gXAAAAAAAAAAAAAAAAAAAAAAAAAA1nGM4uM1uMlpr5AUnjz0mYbhGnOgpq9ymvdtKUvh79Zy7RXTt3+XiVT0RZTM8b8T33EWdqc9Gxp+qtKMYapUZ1O/Imn1UVpvfNqWntMrHHfo8WU4gzFbgi3q3ELJ817TdROKrNczp0vGUl1bi+zel5H1X0P4KeB4Fsaden6u5ut3NaLWmnP4U+ie1FR79uwF1AAAAAAAAAAAAAAAAAAAAACv8WZuvj6dvj8VCFbMX8vV2tKak4wW1zVZ67Qgnt+fRLuSGdy9pg8ZWv76py06a6JdZTk+kYxS6tt9EkRHCGJuvW1uIM7BLMX8V/b23/RUOjjQjvyfWTSW5f4QElw1g7fAYqFnRk6tVt1Lm4ntzuKr+OpJtt7b+fTouyJUAAAAAAAAAAAAAAAAAAAAAAAAAAVji/MXdOpbYHBTis1kE3TnLTVtSTXPWkn5J6j0e5eemSfEeat8Bi53tzGVR80adKjT1z1qknqMI78W3+HV9kcHB+EuMfSr5LMShVzmRcal7OKXLDS1GlDX1Irp3e3t+IEngMPaYHE2+Mx8ZKhQjpOb3KTfVyk/FtttkgAAAAAAAAAAAAAAAAAAAAA1qTjSpyqVJKMIpuUpPSSXi2bFMz9evxTlqnDONqSp2Nu4SzF1CppuD3q3jrrzS17z6csfPegNMVGfGecjmrhP6Cx9RrG0Xzauayf+5a6JpdVDv4y6F2PO2oUra3p0LenGnSpQUIQitKMUtJL5aPQAAAAAAAAAAAAAAAAAAAAAAAAAaVqsKFKdWrOMKcIuUpSelFLq22blMyzlxjm54SjzfQmPqp5Op6tNXFaLjKNum3267npeUd9WBtw9RqcUZanxTfQlGxpRccNb1KcU1TklzV5d3zS17vbUf8AuZcTWEIwhGEIqMYrSSWkkbAAAAAAAAAAAAAAAAAAAAAI3iHM2mAxNbI3zl6qkklCC3KpJvUYxXi22l/+ARvGGburKNvicIoTzmR5oWinrlpJLcqs9/Vivk9vS0yR4cwltw/iqVhac0oxcp1Ks+s6tST3Kcn5tv8A9dkRnB+Fu7eVxm86oPN5FJ14x0429NfBRi14Jd+r3Lb2+hZgAAAAAAAAAAAAAAAAAAAAAAAAABFcSZujgcXO8qwnVqOSp29vTTc69WXSEIpeLf8A9AjuLcvdxrW+Bwb/ANXv1tVHDmja0NpTrS6pdN9FvrJpErgMPaYHE2+OsYNUqMUnKWuapLxnJrvJvq35sjeD8HXsKVfJ5dxq5vIyVW7ml0pdFy0YPb9yHZdXt7fj0sYAAAAAAAAAAAAAAAAAAAAABrOUYQc5tRjFbbb0kimYSE+MM1T4juYyWHs5NYelOCXrm1qVxJPr3TUN6aXXxN+IJ1OK8vPhq0dSOMtnGWYuIx0pP3ZQt4yb7yXWek9R0vrMt9GlToUoUqMI06cIqMYQikopdkkuyA3AAAAAAAAAAAAAAAAAAAAAAAAAAHlc3FK1t6txcVI0qNKDnUqTelGKW22/JIqPD9tW4nzC4oyVGULOjuGHtasWtQ3/ALiSfaU/DotR897NcrKXGWclhbd/6Fj6ieSrLm1c1Vv/AIZNaWl0c+r8I+Zc6cI04RhTiowitRjFaSXkgNgAAAAAAAAAAAAAAAAAAAAArPF+ZuaMqGDwcovNZBONN6b/AKSl1Uq8kl2j2W9bk0vBklxHm7bAYqrfXW5Ne5Rox+OvVfwU4LxlJ9F/57JnBwlhbizVxlcxKNXM5B81eSbcaMNtwow32jFPyW3tsCR4ewtpgcZSsrOHRe9VqPrOtUfxTk31cm+rbZJAAAAAAAAAAAAAAAAAAAAAAAAAACscXZa69bR4fwdSKzF/F/3NSf8AR0eqlXlpeD6RTa3JryZI8TZ234fxVS8rRdWq2oW9tD47iq/hpxSTbbfy6d+yObhTCV8dTuL/ACtSNbMX8ue6qQk3GC2+SlDfaEE9Lz6vxAkMJibXCYyjYWMOWlTXVttucn1lKTfVtvbb+Z3gAAAAAAAAAAAAAAAAAAAAPOvWp29GdavUhTpU4uU5zklGKXdtvsj0ZS8vVfGGaqcP2tSX0PZyTy1alU16+TT1bJr8HPTXTUfEDkpZCGSry4xycKzxVpuOItYN7qPcoyuHF66yj8O+0NvxLDccT21veXdvK3rONq5RqVU4651TVRrW9pcrXvNJfM9OI8DHNWE7eFzWtp+qdOEqc2o6eu6XfsjxoYCtT4ieTlcwnHTjzOL9bKnyKPqpPepRUlzp62m35vYS2MvYZCypXVODhGe/dbT002n1Taa2u66PudRiKUYqMUkktJLsjIAAAAAAAAAAAAVXijj/AAfC2Xtsdmp3FGVxS9bGtGlzU0uZrT0976Pw0TGGz+IzlH12IyNtdx8fU1E3H/K7r8UBJAAAAAAAAHlc3FG1oVLi5qwo0acXKdSpJRjFLu232R6lIylT20zlTCW839BY+a+k6kJ9Lqprat014RenPr5R8QOa3vql86/G2Qo1ZWltSqfQtjzOLcVGXNWkml7049t75YdeuyfuOJJ0stOxp2Mqnq6UZy5an9yScJSUow5feh7vK5b+Lpo7M9hbXN2FS1uJVIc1KcITp1ZR5eZab1Frf+H0OWPDkI5ehfRu5OFDlcITjzTg1Dk5Y1G9qDWm4ve312BIYW/lkrCFzKnCDk2vcm5xlp94yaTa/BHeYTXmNrzQGQY2vNDa80BkGNrzQ2vNAZBja80NrzQGQY2vNDa80BkFN489INjwTd46nkLO4r0byNRudu4uUOXl+q2t7cl4r8Tt4f484Y4gkqeNy9u6z7UKr9XUfftGWm+kW+m+gFlA2AABiW9Pl7+GwI7LX9OhO3sfW1qdxfylRozopOVN8kpOfVNLSi31TW9EHiuCa2Jso2dhxVnKVCMpT5dW0m5Sk5SbbpNtttvbZ1rh26qZfH5S6u7WpdW85yqzjbSj6yLjKMYx/uPlSUn35ttt9NssQFd9m8l9783+S1/hHs3kvvfm/wAlr/CWMAVz2byX3vzf5LX+EezeS+9+b/Ja/wAJYwBXPZvJfe/N/ktf4R7N5L735v8AJa/wljAFc9m8l9783+S1/hHs3kvvfm/yWv8ACWMAVz2byX3vzf5LX+EezeS+9+b/ACWv8JYwBXPZvJfe/N/ktf4R7N5L735v8lr/AAljAHwD0vcG8Q5DiXH0ce8rm5O161q1KCVP337vNCEYrz69eppwz6D89KdK5ymVp4uS68ts3Uqx+W00l+DZ+ggBGYHEzw9mraeTyGQ1/wA2+qqpPu/FJefj5IkwAAAAAGAK1kuI61DiNYelb0KylGjzKFdqulUlKLkocvaKjzN7XT56Oa09H2Ns6EaFnlOILejFtqnSy1aEU29vonrq23+J3UeGX9K/111ka1dK6d3Gl6uEEqnJ6uO2ltpR2kvnt7LCBVvYi2+3OJf1mv8AuHsRbfbnEv6zX/cWkAVb2ItvtziX9Zr/ALh7EW325xL+s1/3FpAFW9iLb7c4l/Wa/wC4exFt9ucS/rNf9xaQBVvYi2+3OJf1mv8AuHsRbfbnEv6zX/cWkAVb2ItvtziX9Zr/ALh7EW325xL+s1/3FpAFW9iLb7c4l/Wa/wC4exFt9ucS/rNf9xaQB8Q9LHo6y9/d4ijw+srk/dretne30qsaXw696pLUd6f+dI8MB6BK0pRnxDl4wj40bKPM33+vJaX1X8L8V8z7sAIrh7AWfD9mrWwqXcqa/wCoualXxb6KTaXfwSJUAAAAAAAAAAAAAAAAAAAAAAAAAAAAAAAAAAAAAAAAAAAAAAAAAAAAAAAAAD//2Q=="/>
          <p:cNvSpPr>
            <a:spLocks noChangeAspect="1" noChangeArrowheads="1"/>
          </p:cNvSpPr>
          <p:nvPr/>
        </p:nvSpPr>
        <p:spPr bwMode="auto">
          <a:xfrm>
            <a:off x="520700" y="3000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4" name="Picture 10" descr="http://math.info/image/369/congruent_angles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700" y="2819400"/>
            <a:ext cx="3436142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www.mathsisfun.com/geometry/images/congruent-angles.gif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971800"/>
            <a:ext cx="4572000" cy="2505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169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Lesson 1-5: Pairs of Angles</a:t>
            </a:r>
          </a:p>
        </p:txBody>
      </p:sp>
      <p:sp>
        <p:nvSpPr>
          <p:cNvPr id="9219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0A9CF17-314B-47C4-9CFE-36D2CBB315D8}" type="slidenum">
              <a:rPr lang="en-US" smtClean="0"/>
              <a:pPr eaLnBrk="1" hangingPunct="1"/>
              <a:t>8</a:t>
            </a:fld>
            <a:endParaRPr lang="en-US" smtClean="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533400" y="533400"/>
            <a:ext cx="76962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smtClean="0">
                <a:solidFill>
                  <a:srgbClr val="CC3300"/>
                </a:solidFill>
                <a:latin typeface="Times New Roman" pitchFamily="18" charset="0"/>
              </a:rPr>
              <a:t>Example:</a:t>
            </a:r>
            <a:r>
              <a:rPr lang="en-US" b="1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mtClean="0">
                <a:solidFill>
                  <a:schemeClr val="tx1"/>
                </a:solidFill>
                <a:latin typeface="Times New Roman" pitchFamily="18" charset="0"/>
              </a:rPr>
              <a:t>If m</a:t>
            </a:r>
            <a:r>
              <a:rPr lang="en-US" smtClean="0">
                <a:solidFill>
                  <a:schemeClr val="tx1"/>
                </a:solidFill>
                <a:latin typeface="Times New Roman" pitchFamily="18" charset="0"/>
                <a:sym typeface="Symbol" pitchFamily="18" charset="2"/>
              </a:rPr>
              <a:t></a:t>
            </a:r>
            <a:r>
              <a:rPr lang="en-US" smtClean="0">
                <a:solidFill>
                  <a:schemeClr val="tx1"/>
                </a:solidFill>
                <a:latin typeface="Times New Roman" pitchFamily="18" charset="0"/>
              </a:rPr>
              <a:t>4 = 67º, find the measures of all other angles.</a:t>
            </a:r>
            <a:r>
              <a:rPr lang="en-US" b="1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</a:p>
        </p:txBody>
      </p:sp>
      <p:graphicFrame>
        <p:nvGraphicFramePr>
          <p:cNvPr id="21515" name="Object 11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609600" y="2971800"/>
          <a:ext cx="3048000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Equation" r:id="rId3" imgW="1244600" imgH="228600" progId="Equation.DSMT4">
                  <p:embed/>
                </p:oleObj>
              </mc:Choice>
              <mc:Fallback>
                <p:oleObj name="Equation" r:id="rId3" imgW="1244600" imgH="228600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971800"/>
                        <a:ext cx="3048000" cy="560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7" name="Object 13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85800" y="3581400"/>
          <a:ext cx="2895600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Equation" r:id="rId5" imgW="1054100" imgH="228600" progId="Equation.DSMT4">
                  <p:embed/>
                </p:oleObj>
              </mc:Choice>
              <mc:Fallback>
                <p:oleObj name="Equation" r:id="rId5" imgW="1054100" imgH="228600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581400"/>
                        <a:ext cx="2895600" cy="642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9" name="Object 1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609600" y="4267200"/>
          <a:ext cx="32004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Equation" r:id="rId7" imgW="1371600" imgH="228600" progId="Equation.DSMT4">
                  <p:embed/>
                </p:oleObj>
              </mc:Choice>
              <mc:Fallback>
                <p:oleObj name="Equation" r:id="rId7" imgW="1371600" imgH="228600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267200"/>
                        <a:ext cx="32004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224" name="Picture 3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00600" y="2209800"/>
            <a:ext cx="3886200" cy="28352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5105400" y="31242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67</a:t>
            </a:r>
            <a:r>
              <a:rPr lang="en-US" sz="2400">
                <a:latin typeface="Times New Roman" pitchFamily="18" charset="0"/>
              </a:rPr>
              <a:t>º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457200" y="1905000"/>
            <a:ext cx="563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rgbClr val="3333CC"/>
                </a:solidFill>
                <a:latin typeface="Times New Roman" pitchFamily="18" charset="0"/>
              </a:rPr>
              <a:t>Step 1:</a:t>
            </a:r>
            <a:r>
              <a:rPr lang="en-US" sz="2400">
                <a:latin typeface="Times New Roman" pitchFamily="18" charset="0"/>
              </a:rPr>
              <a:t> Mark the figure with given info.</a:t>
            </a: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457200" y="25146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rgbClr val="3333CC"/>
                </a:solidFill>
                <a:latin typeface="Times New Roman" pitchFamily="18" charset="0"/>
              </a:rPr>
              <a:t>Step 2:</a:t>
            </a:r>
            <a:r>
              <a:rPr lang="en-US" sz="2400">
                <a:latin typeface="Times New Roman" pitchFamily="18" charset="0"/>
              </a:rPr>
              <a:t> Write an equation.</a:t>
            </a:r>
          </a:p>
        </p:txBody>
      </p:sp>
      <p:sp>
        <p:nvSpPr>
          <p:cNvPr id="21514" name="Freeform 10"/>
          <p:cNvSpPr>
            <a:spLocks/>
          </p:cNvSpPr>
          <p:nvPr/>
        </p:nvSpPr>
        <p:spPr bwMode="auto">
          <a:xfrm>
            <a:off x="5562600" y="2971800"/>
            <a:ext cx="550863" cy="1233488"/>
          </a:xfrm>
          <a:custGeom>
            <a:avLst/>
            <a:gdLst>
              <a:gd name="T0" fmla="*/ 550863 w 347"/>
              <a:gd name="T1" fmla="*/ 0 h 777"/>
              <a:gd name="T2" fmla="*/ 420688 w 347"/>
              <a:gd name="T3" fmla="*/ 42863 h 777"/>
              <a:gd name="T4" fmla="*/ 260350 w 347"/>
              <a:gd name="T5" fmla="*/ 173038 h 777"/>
              <a:gd name="T6" fmla="*/ 173038 w 347"/>
              <a:gd name="T7" fmla="*/ 304800 h 777"/>
              <a:gd name="T8" fmla="*/ 85725 w 347"/>
              <a:gd name="T9" fmla="*/ 420688 h 777"/>
              <a:gd name="T10" fmla="*/ 14288 w 347"/>
              <a:gd name="T11" fmla="*/ 593725 h 777"/>
              <a:gd name="T12" fmla="*/ 0 w 347"/>
              <a:gd name="T13" fmla="*/ 638175 h 777"/>
              <a:gd name="T14" fmla="*/ 14288 w 347"/>
              <a:gd name="T15" fmla="*/ 1146175 h 777"/>
              <a:gd name="T16" fmla="*/ 42863 w 347"/>
              <a:gd name="T17" fmla="*/ 1233488 h 77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47" h="777">
                <a:moveTo>
                  <a:pt x="347" y="0"/>
                </a:moveTo>
                <a:cubicBezTo>
                  <a:pt x="320" y="9"/>
                  <a:pt x="288" y="10"/>
                  <a:pt x="265" y="27"/>
                </a:cubicBezTo>
                <a:cubicBezTo>
                  <a:pt x="229" y="53"/>
                  <a:pt x="201" y="85"/>
                  <a:pt x="164" y="109"/>
                </a:cubicBezTo>
                <a:cubicBezTo>
                  <a:pt x="148" y="142"/>
                  <a:pt x="135" y="166"/>
                  <a:pt x="109" y="192"/>
                </a:cubicBezTo>
                <a:cubicBezTo>
                  <a:pt x="98" y="226"/>
                  <a:pt x="75" y="235"/>
                  <a:pt x="54" y="265"/>
                </a:cubicBezTo>
                <a:cubicBezTo>
                  <a:pt x="41" y="304"/>
                  <a:pt x="22" y="334"/>
                  <a:pt x="9" y="374"/>
                </a:cubicBezTo>
                <a:cubicBezTo>
                  <a:pt x="6" y="383"/>
                  <a:pt x="0" y="402"/>
                  <a:pt x="0" y="402"/>
                </a:cubicBezTo>
                <a:cubicBezTo>
                  <a:pt x="3" y="509"/>
                  <a:pt x="1" y="616"/>
                  <a:pt x="9" y="722"/>
                </a:cubicBezTo>
                <a:cubicBezTo>
                  <a:pt x="10" y="741"/>
                  <a:pt x="27" y="777"/>
                  <a:pt x="27" y="777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1521" name="Object 17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304800" y="5562600"/>
          <a:ext cx="8153400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Equation" r:id="rId10" imgW="4660900" imgH="228600" progId="Equation.DSMT4">
                  <p:embed/>
                </p:oleObj>
              </mc:Choice>
              <mc:Fallback>
                <p:oleObj name="Equation" r:id="rId10" imgW="4660900" imgH="228600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5562600"/>
                        <a:ext cx="8153400" cy="401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23" name="Object 19"/>
          <p:cNvGraphicFramePr>
            <a:graphicFrameLocks noChangeAspect="1"/>
          </p:cNvGraphicFramePr>
          <p:nvPr/>
        </p:nvGraphicFramePr>
        <p:xfrm>
          <a:off x="304800" y="5108575"/>
          <a:ext cx="82296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Equation" r:id="rId12" imgW="4660900" imgH="228600" progId="Equation.DSMT4">
                  <p:embed/>
                </p:oleObj>
              </mc:Choice>
              <mc:Fallback>
                <p:oleObj name="Equation" r:id="rId12" imgW="46609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5108575"/>
                        <a:ext cx="8229600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98835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1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/>
      <p:bldP spid="21511" grpId="0"/>
      <p:bldP spid="21512" grpId="0"/>
      <p:bldP spid="215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Lesson 1-5: Pairs of Angles</a:t>
            </a:r>
          </a:p>
        </p:txBody>
      </p:sp>
      <p:sp>
        <p:nvSpPr>
          <p:cNvPr id="1024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2BF7255-C71D-44E3-9CF5-16231CBE5705}" type="slidenum">
              <a:rPr lang="en-US" smtClean="0"/>
              <a:pPr eaLnBrk="1" hangingPunct="1"/>
              <a:t>9</a:t>
            </a:fld>
            <a:endParaRPr lang="en-US" smtClean="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>
                <a:solidFill>
                  <a:srgbClr val="CC3300"/>
                </a:solidFill>
                <a:latin typeface="Times New Roman" pitchFamily="18" charset="0"/>
              </a:rPr>
              <a:t>Example:  </a:t>
            </a: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</a:rPr>
              <a:t>If</a:t>
            </a:r>
            <a:r>
              <a:rPr lang="en-US" sz="2800" b="1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</a:rPr>
              <a:t>m</a:t>
            </a: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sym typeface="Symbol" pitchFamily="18" charset="2"/>
              </a:rPr>
              <a:t></a:t>
            </a: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</a:rPr>
              <a:t>1 = 23 º and m</a:t>
            </a: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sym typeface="Symbol" pitchFamily="18" charset="2"/>
              </a:rPr>
              <a:t></a:t>
            </a: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</a:rPr>
              <a:t>2 = 32 º, find the measures of all other angles.</a:t>
            </a:r>
          </a:p>
        </p:txBody>
      </p:sp>
      <p:graphicFrame>
        <p:nvGraphicFramePr>
          <p:cNvPr id="23558" name="Object 6"/>
          <p:cNvGraphicFramePr>
            <a:graphicFrameLocks noGrp="1" noChangeAspect="1"/>
          </p:cNvGraphicFramePr>
          <p:nvPr>
            <p:ph sz="half" idx="1"/>
          </p:nvPr>
        </p:nvGraphicFramePr>
        <p:xfrm>
          <a:off x="2362200" y="1828800"/>
          <a:ext cx="6400800" cy="115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3" imgW="2667000" imgH="482600" progId="Equation.DSMT4">
                  <p:embed/>
                </p:oleObj>
              </mc:Choice>
              <mc:Fallback>
                <p:oleObj name="Equation" r:id="rId3" imgW="2667000" imgH="482600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828800"/>
                        <a:ext cx="6400800" cy="1158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4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895600"/>
            <a:ext cx="4267200" cy="349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457200" y="1981200"/>
            <a:ext cx="2514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C3300"/>
                </a:solidFill>
                <a:latin typeface="Times New Roman" pitchFamily="18" charset="0"/>
              </a:rPr>
              <a:t>Answers:</a:t>
            </a:r>
          </a:p>
        </p:txBody>
      </p:sp>
      <p:graphicFrame>
        <p:nvGraphicFramePr>
          <p:cNvPr id="23560" name="Object 8"/>
          <p:cNvGraphicFramePr>
            <a:graphicFrameLocks noGrp="1" noChangeAspect="1"/>
          </p:cNvGraphicFramePr>
          <p:nvPr>
            <p:ph sz="half" idx="2"/>
          </p:nvPr>
        </p:nvGraphicFramePr>
        <p:xfrm>
          <a:off x="457200" y="3481388"/>
          <a:ext cx="3924300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6" imgW="1879600" imgH="1231900" progId="Equation.DSMT4">
                  <p:embed/>
                </p:oleObj>
              </mc:Choice>
              <mc:Fallback>
                <p:oleObj name="Equation" r:id="rId6" imgW="1879600" imgH="1231900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481388"/>
                        <a:ext cx="3924300" cy="2571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87079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288</Words>
  <Application>Microsoft Office PowerPoint</Application>
  <PresentationFormat>On-screen Show (4:3)</PresentationFormat>
  <Paragraphs>60</Paragraphs>
  <Slides>9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Equation</vt:lpstr>
      <vt:lpstr>Chapter 10.2</vt:lpstr>
      <vt:lpstr>PowerPoint Presentation</vt:lpstr>
      <vt:lpstr>Vertical Angles</vt:lpstr>
      <vt:lpstr>Supplementary Angles</vt:lpstr>
      <vt:lpstr>Adjacent Angles</vt:lpstr>
      <vt:lpstr>Linear Pair</vt:lpstr>
      <vt:lpstr>Congruent Angles</vt:lpstr>
      <vt:lpstr>Example: If m4 = 67º, find the measures of all other angles. </vt:lpstr>
      <vt:lpstr>Example:  If m1 = 23 º and m2 = 32 º, find the measures of all other angles.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10.2</dc:title>
  <dc:creator>Alicia McKay</dc:creator>
  <cp:lastModifiedBy>Alicia McKay</cp:lastModifiedBy>
  <cp:revision>4</cp:revision>
  <dcterms:created xsi:type="dcterms:W3CDTF">2013-04-22T14:18:51Z</dcterms:created>
  <dcterms:modified xsi:type="dcterms:W3CDTF">2013-04-22T16:59:13Z</dcterms:modified>
</cp:coreProperties>
</file>