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3" r:id="rId5"/>
    <p:sldId id="261" r:id="rId6"/>
    <p:sldId id="258" r:id="rId7"/>
    <p:sldId id="260" r:id="rId8"/>
    <p:sldId id="264" r:id="rId9"/>
    <p:sldId id="259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5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DCD8C-3B1C-48B2-B4F0-EA83A78C7B3F}" type="datetimeFigureOut">
              <a:rPr lang="en-US" smtClean="0"/>
              <a:t>5/2/2013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7F222-6CBF-4019-87A4-7A150DED7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843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DCD8C-3B1C-48B2-B4F0-EA83A78C7B3F}" type="datetimeFigureOut">
              <a:rPr lang="en-US" smtClean="0"/>
              <a:t>5/2/2013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7F222-6CBF-4019-87A4-7A150DED7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3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DCD8C-3B1C-48B2-B4F0-EA83A78C7B3F}" type="datetimeFigureOut">
              <a:rPr lang="en-US" smtClean="0"/>
              <a:t>5/2/2013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7F222-6CBF-4019-87A4-7A150DED7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404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DCD8C-3B1C-48B2-B4F0-EA83A78C7B3F}" type="datetimeFigureOut">
              <a:rPr lang="en-US" smtClean="0"/>
              <a:t>5/2/2013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7F222-6CBF-4019-87A4-7A150DED7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812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DCD8C-3B1C-48B2-B4F0-EA83A78C7B3F}" type="datetimeFigureOut">
              <a:rPr lang="en-US" smtClean="0"/>
              <a:t>5/2/2013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7F222-6CBF-4019-87A4-7A150DED7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937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DCD8C-3B1C-48B2-B4F0-EA83A78C7B3F}" type="datetimeFigureOut">
              <a:rPr lang="en-US" smtClean="0"/>
              <a:t>5/2/2013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7F222-6CBF-4019-87A4-7A150DED7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152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DCD8C-3B1C-48B2-B4F0-EA83A78C7B3F}" type="datetimeFigureOut">
              <a:rPr lang="en-US" smtClean="0"/>
              <a:t>5/2/2013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7F222-6CBF-4019-87A4-7A150DED7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88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DCD8C-3B1C-48B2-B4F0-EA83A78C7B3F}" type="datetimeFigureOut">
              <a:rPr lang="en-US" smtClean="0"/>
              <a:t>5/2/2013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7F222-6CBF-4019-87A4-7A150DED7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105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DCD8C-3B1C-48B2-B4F0-EA83A78C7B3F}" type="datetimeFigureOut">
              <a:rPr lang="en-US" smtClean="0"/>
              <a:t>5/2/2013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7F222-6CBF-4019-87A4-7A150DED7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878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DCD8C-3B1C-48B2-B4F0-EA83A78C7B3F}" type="datetimeFigureOut">
              <a:rPr lang="en-US" smtClean="0"/>
              <a:t>5/2/2013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7F222-6CBF-4019-87A4-7A150DED7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318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DCD8C-3B1C-48B2-B4F0-EA83A78C7B3F}" type="datetimeFigureOut">
              <a:rPr lang="en-US" smtClean="0"/>
              <a:t>5/2/2013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7F222-6CBF-4019-87A4-7A150DED7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455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DDCD8C-3B1C-48B2-B4F0-EA83A78C7B3F}" type="datetimeFigureOut">
              <a:rPr lang="en-US" smtClean="0"/>
              <a:t>5/2/2013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07F222-6CBF-4019-87A4-7A150DED7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471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m/url?sa=i&amp;rct=j&amp;q=interior+exterior+angle+ppt&amp;source=images&amp;cd=&amp;cad=rja&amp;docid=oaRUNIsU7aqSLM&amp;tbnid=IjcSEHa-IypksM:&amp;ved=0CAUQjRw&amp;url=http://www.cimt.plymouth.ac.uk/projects/mepres/book7/bk7i5/bk7_5i6.htm&amp;ei=PiyBUePWEZDg2wXjqIBw&amp;bvm=bv.45921128,d.b2I&amp;psig=AFQjCNFRRdjMWSB4X7_AhQMAwxI405g-oA&amp;ust=1367506235110257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google.com/url?sa=i&amp;rct=j&amp;q=interior+exterior+angle+ppt&amp;source=images&amp;cd=&amp;cad=rja&amp;docid=rOgO9lM_BBX0NM&amp;tbnid=pSWcXnpP6Naq4M:&amp;ved=0CAUQjRw&amp;url=http://moodle.tbaisd.org/mod/book/print.php?id=51629&amp;ei=wyuBUdXmHoGs2wWSn4DoBQ&amp;bvm=bv.45921128,d.b2I&amp;psig=AFQjCNFRRdjMWSB4X7_AhQMAwxI405g-oA&amp;ust=1367506235110257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om/url?sa=i&amp;rct=j&amp;q=interior+exterior+angle+ppt&amp;source=images&amp;cd=&amp;cad=rja&amp;docid=lBeo1i_SSmVYdM&amp;tbnid=EAgRMjXq8EbFlM:&amp;ved=0CAUQjRw&amp;url=http://www.mathwarehouse.com/geometry/triangles/angles/remote-exterior-and-interior-angles-of-a-triangle.php&amp;ei=CSyBUcK5HMXw2QXKhYGAAw&amp;bvm=bv.45921128,d.b2I&amp;psig=AFQjCNFRRdjMWSB4X7_AhQMAwxI405g-oA&amp;ust=1367506235110257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10.1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Mrs. McKay</a:t>
            </a:r>
          </a:p>
          <a:p>
            <a:r>
              <a:rPr lang="en-US" dirty="0" smtClean="0"/>
              <a:t>May 1,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45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Exterior </a:t>
            </a:r>
            <a:r>
              <a:rPr lang="en-US" dirty="0" smtClean="0"/>
              <a:t>Angle Inequality </a:t>
            </a:r>
            <a:r>
              <a:rPr lang="en-US" dirty="0"/>
              <a:t>Theorem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measure of an </a:t>
            </a:r>
            <a:r>
              <a:rPr lang="en-US" b="1" i="1" dirty="0"/>
              <a:t>exterior angle</a:t>
            </a:r>
            <a:r>
              <a:rPr lang="en-US" dirty="0"/>
              <a:t> of a triangle is greater than the </a:t>
            </a:r>
            <a:r>
              <a:rPr lang="en-US" dirty="0" smtClean="0"/>
              <a:t>measure </a:t>
            </a:r>
            <a:r>
              <a:rPr lang="en-US" dirty="0"/>
              <a:t>of either opposite interior angle.</a:t>
            </a:r>
          </a:p>
        </p:txBody>
      </p:sp>
    </p:spTree>
    <p:extLst>
      <p:ext uri="{BB962C8B-B14F-4D97-AF65-F5344CB8AC3E}">
        <p14:creationId xmlns:p14="http://schemas.microsoft.com/office/powerpoint/2010/main" val="153068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10.1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• Triangle Sum Theorem</a:t>
            </a:r>
          </a:p>
          <a:p>
            <a:r>
              <a:rPr lang="en-US" dirty="0" smtClean="0"/>
              <a:t>• remote interior angles of a triangle</a:t>
            </a:r>
          </a:p>
          <a:p>
            <a:r>
              <a:rPr lang="en-US" dirty="0" smtClean="0"/>
              <a:t>• Exterior Angle Theorem</a:t>
            </a:r>
          </a:p>
          <a:p>
            <a:r>
              <a:rPr lang="en-US" dirty="0" smtClean="0"/>
              <a:t>• Exterior Angle Inequality Theorem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0637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Triangle SUM Theorem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000" dirty="0" smtClean="0"/>
              <a:t>The sum of the interior angles of any triangle is equal to 180 degrees.</a:t>
            </a: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2970732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Exterior Angles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5000" dirty="0" smtClean="0"/>
              <a:t>Angles OUTSIDE the triangle</a:t>
            </a:r>
            <a:endParaRPr lang="en-US" sz="50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Interior Angles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Angles INSIDE the triangle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088556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t2.gstatic.com/images?q=tbn:ANd9GcRnnKS5no9lEtOKEyNmmMYYHt1S7zrhgHZkW2PGM-Wd9r-5Tzvr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600200"/>
            <a:ext cx="6630968" cy="350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9336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http://moodle.tbaisd.org/file.php/871/Polygons_and_Circles/Images/interior-exterior-angles.gif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209800"/>
            <a:ext cx="6944165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5432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84" name="Group 16"/>
          <p:cNvGrpSpPr>
            <a:grpSpLocks/>
          </p:cNvGrpSpPr>
          <p:nvPr/>
        </p:nvGrpSpPr>
        <p:grpSpPr bwMode="auto">
          <a:xfrm>
            <a:off x="2149475" y="1643063"/>
            <a:ext cx="3314700" cy="2514600"/>
            <a:chOff x="576" y="230"/>
            <a:chExt cx="2088" cy="1584"/>
          </a:xfrm>
        </p:grpSpPr>
        <p:sp>
          <p:nvSpPr>
            <p:cNvPr id="7174" name="Line 6"/>
            <p:cNvSpPr>
              <a:spLocks noChangeShapeType="1"/>
            </p:cNvSpPr>
            <p:nvPr/>
          </p:nvSpPr>
          <p:spPr bwMode="auto">
            <a:xfrm>
              <a:off x="864" y="230"/>
              <a:ext cx="1368" cy="1152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arrow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5" name="Line 7"/>
            <p:cNvSpPr>
              <a:spLocks noChangeShapeType="1"/>
            </p:cNvSpPr>
            <p:nvPr/>
          </p:nvSpPr>
          <p:spPr bwMode="auto">
            <a:xfrm>
              <a:off x="864" y="1382"/>
              <a:ext cx="1800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6" name="Line 8"/>
            <p:cNvSpPr>
              <a:spLocks noChangeShapeType="1"/>
            </p:cNvSpPr>
            <p:nvPr/>
          </p:nvSpPr>
          <p:spPr bwMode="auto">
            <a:xfrm flipH="1">
              <a:off x="576" y="662"/>
              <a:ext cx="792" cy="1152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7" name="Text Box 9"/>
            <p:cNvSpPr txBox="1">
              <a:spLocks noChangeArrowheads="1"/>
            </p:cNvSpPr>
            <p:nvPr/>
          </p:nvSpPr>
          <p:spPr bwMode="auto">
            <a:xfrm>
              <a:off x="1267" y="634"/>
              <a:ext cx="216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 sz="3200">
                  <a:latin typeface="Times New Roman" pitchFamily="18" charset="0"/>
                </a:rPr>
                <a:t>1</a:t>
              </a:r>
              <a:endParaRPr lang="en-US" sz="3200"/>
            </a:p>
          </p:txBody>
        </p:sp>
        <p:sp>
          <p:nvSpPr>
            <p:cNvPr id="7178" name="Text Box 10"/>
            <p:cNvSpPr txBox="1">
              <a:spLocks noChangeArrowheads="1"/>
            </p:cNvSpPr>
            <p:nvPr/>
          </p:nvSpPr>
          <p:spPr bwMode="auto">
            <a:xfrm>
              <a:off x="1066" y="490"/>
              <a:ext cx="216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 sz="3200">
                  <a:latin typeface="Times New Roman" pitchFamily="18" charset="0"/>
                </a:rPr>
                <a:t>2</a:t>
              </a:r>
              <a:endParaRPr lang="en-US" sz="3200"/>
            </a:p>
          </p:txBody>
        </p:sp>
        <p:sp>
          <p:nvSpPr>
            <p:cNvPr id="7179" name="Text Box 11"/>
            <p:cNvSpPr txBox="1">
              <a:spLocks noChangeArrowheads="1"/>
            </p:cNvSpPr>
            <p:nvPr/>
          </p:nvSpPr>
          <p:spPr bwMode="auto">
            <a:xfrm>
              <a:off x="965" y="1066"/>
              <a:ext cx="216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 sz="3200">
                  <a:latin typeface="Times New Roman" pitchFamily="18" charset="0"/>
                </a:rPr>
                <a:t>3</a:t>
              </a:r>
              <a:endParaRPr lang="en-US" sz="3200"/>
            </a:p>
          </p:txBody>
        </p:sp>
        <p:sp>
          <p:nvSpPr>
            <p:cNvPr id="7180" name="Text Box 12"/>
            <p:cNvSpPr txBox="1">
              <a:spLocks noChangeArrowheads="1"/>
            </p:cNvSpPr>
            <p:nvPr/>
          </p:nvSpPr>
          <p:spPr bwMode="auto">
            <a:xfrm>
              <a:off x="778" y="1325"/>
              <a:ext cx="216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 sz="3200">
                  <a:latin typeface="Times New Roman" pitchFamily="18" charset="0"/>
                </a:rPr>
                <a:t>4</a:t>
              </a:r>
              <a:endParaRPr lang="en-US" sz="3200"/>
            </a:p>
          </p:txBody>
        </p:sp>
        <p:sp>
          <p:nvSpPr>
            <p:cNvPr id="7181" name="Text Box 13"/>
            <p:cNvSpPr txBox="1">
              <a:spLocks noChangeArrowheads="1"/>
            </p:cNvSpPr>
            <p:nvPr/>
          </p:nvSpPr>
          <p:spPr bwMode="auto">
            <a:xfrm>
              <a:off x="1786" y="1066"/>
              <a:ext cx="216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 sz="3200">
                  <a:latin typeface="Times New Roman" pitchFamily="18" charset="0"/>
                </a:rPr>
                <a:t>5</a:t>
              </a:r>
              <a:endParaRPr lang="en-US" sz="3200"/>
            </a:p>
          </p:txBody>
        </p:sp>
        <p:sp>
          <p:nvSpPr>
            <p:cNvPr id="7182" name="Text Box 14"/>
            <p:cNvSpPr txBox="1">
              <a:spLocks noChangeArrowheads="1"/>
            </p:cNvSpPr>
            <p:nvPr/>
          </p:nvSpPr>
          <p:spPr bwMode="auto">
            <a:xfrm>
              <a:off x="2160" y="1094"/>
              <a:ext cx="216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 sz="3200">
                  <a:latin typeface="Times New Roman" pitchFamily="18" charset="0"/>
                </a:rPr>
                <a:t>6</a:t>
              </a:r>
              <a:endParaRPr lang="en-US" sz="3200"/>
            </a:p>
          </p:txBody>
        </p:sp>
      </p:grpSp>
      <p:grpSp>
        <p:nvGrpSpPr>
          <p:cNvPr id="7188" name="Group 20"/>
          <p:cNvGrpSpPr>
            <a:grpSpLocks/>
          </p:cNvGrpSpPr>
          <p:nvPr/>
        </p:nvGrpSpPr>
        <p:grpSpPr bwMode="auto">
          <a:xfrm>
            <a:off x="2222500" y="1927225"/>
            <a:ext cx="3094038" cy="2185988"/>
            <a:chOff x="622" y="409"/>
            <a:chExt cx="1949" cy="1377"/>
          </a:xfrm>
        </p:grpSpPr>
        <p:sp>
          <p:nvSpPr>
            <p:cNvPr id="7185" name="Freeform 17"/>
            <p:cNvSpPr>
              <a:spLocks/>
            </p:cNvSpPr>
            <p:nvPr/>
          </p:nvSpPr>
          <p:spPr bwMode="auto">
            <a:xfrm>
              <a:off x="901" y="409"/>
              <a:ext cx="453" cy="513"/>
            </a:xfrm>
            <a:custGeom>
              <a:avLst/>
              <a:gdLst>
                <a:gd name="T0" fmla="*/ 291 w 453"/>
                <a:gd name="T1" fmla="*/ 81 h 513"/>
                <a:gd name="T2" fmla="*/ 453 w 453"/>
                <a:gd name="T3" fmla="*/ 225 h 513"/>
                <a:gd name="T4" fmla="*/ 318 w 453"/>
                <a:gd name="T5" fmla="*/ 513 h 513"/>
                <a:gd name="T6" fmla="*/ 157 w 453"/>
                <a:gd name="T7" fmla="*/ 455 h 513"/>
                <a:gd name="T8" fmla="*/ 84 w 453"/>
                <a:gd name="T9" fmla="*/ 418 h 513"/>
                <a:gd name="T10" fmla="*/ 9 w 453"/>
                <a:gd name="T11" fmla="*/ 334 h 513"/>
                <a:gd name="T12" fmla="*/ 0 w 453"/>
                <a:gd name="T13" fmla="*/ 223 h 513"/>
                <a:gd name="T14" fmla="*/ 37 w 453"/>
                <a:gd name="T15" fmla="*/ 130 h 513"/>
                <a:gd name="T16" fmla="*/ 93 w 453"/>
                <a:gd name="T17" fmla="*/ 18 h 513"/>
                <a:gd name="T18" fmla="*/ 149 w 453"/>
                <a:gd name="T19" fmla="*/ 0 h 5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53" h="513">
                  <a:moveTo>
                    <a:pt x="291" y="81"/>
                  </a:moveTo>
                  <a:lnTo>
                    <a:pt x="453" y="225"/>
                  </a:lnTo>
                  <a:lnTo>
                    <a:pt x="318" y="513"/>
                  </a:lnTo>
                  <a:lnTo>
                    <a:pt x="157" y="455"/>
                  </a:lnTo>
                  <a:lnTo>
                    <a:pt x="84" y="418"/>
                  </a:lnTo>
                  <a:lnTo>
                    <a:pt x="9" y="334"/>
                  </a:lnTo>
                  <a:lnTo>
                    <a:pt x="0" y="223"/>
                  </a:lnTo>
                  <a:lnTo>
                    <a:pt x="37" y="130"/>
                  </a:lnTo>
                  <a:lnTo>
                    <a:pt x="93" y="18"/>
                  </a:lnTo>
                  <a:lnTo>
                    <a:pt x="149" y="0"/>
                  </a:lnTo>
                </a:path>
              </a:pathLst>
            </a:custGeom>
            <a:solidFill>
              <a:srgbClr val="FF99CC">
                <a:alpha val="48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6" name="Freeform 18"/>
            <p:cNvSpPr>
              <a:spLocks/>
            </p:cNvSpPr>
            <p:nvPr/>
          </p:nvSpPr>
          <p:spPr bwMode="auto">
            <a:xfrm>
              <a:off x="622" y="1375"/>
              <a:ext cx="539" cy="411"/>
            </a:xfrm>
            <a:custGeom>
              <a:avLst/>
              <a:gdLst>
                <a:gd name="T0" fmla="*/ 121 w 539"/>
                <a:gd name="T1" fmla="*/ 170 h 474"/>
                <a:gd name="T2" fmla="*/ 265 w 539"/>
                <a:gd name="T3" fmla="*/ 8 h 474"/>
                <a:gd name="T4" fmla="*/ 539 w 539"/>
                <a:gd name="T5" fmla="*/ 0 h 474"/>
                <a:gd name="T6" fmla="*/ 530 w 539"/>
                <a:gd name="T7" fmla="*/ 130 h 474"/>
                <a:gd name="T8" fmla="*/ 511 w 539"/>
                <a:gd name="T9" fmla="*/ 279 h 474"/>
                <a:gd name="T10" fmla="*/ 446 w 539"/>
                <a:gd name="T11" fmla="*/ 399 h 474"/>
                <a:gd name="T12" fmla="*/ 353 w 539"/>
                <a:gd name="T13" fmla="*/ 446 h 474"/>
                <a:gd name="T14" fmla="*/ 205 w 539"/>
                <a:gd name="T15" fmla="*/ 474 h 474"/>
                <a:gd name="T16" fmla="*/ 84 w 539"/>
                <a:gd name="T17" fmla="*/ 418 h 474"/>
                <a:gd name="T18" fmla="*/ 0 w 539"/>
                <a:gd name="T19" fmla="*/ 390 h 4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39" h="474">
                  <a:moveTo>
                    <a:pt x="121" y="170"/>
                  </a:moveTo>
                  <a:lnTo>
                    <a:pt x="265" y="8"/>
                  </a:lnTo>
                  <a:lnTo>
                    <a:pt x="539" y="0"/>
                  </a:lnTo>
                  <a:lnTo>
                    <a:pt x="530" y="130"/>
                  </a:lnTo>
                  <a:lnTo>
                    <a:pt x="511" y="279"/>
                  </a:lnTo>
                  <a:lnTo>
                    <a:pt x="446" y="399"/>
                  </a:lnTo>
                  <a:lnTo>
                    <a:pt x="353" y="446"/>
                  </a:lnTo>
                  <a:lnTo>
                    <a:pt x="205" y="474"/>
                  </a:lnTo>
                  <a:lnTo>
                    <a:pt x="84" y="418"/>
                  </a:lnTo>
                  <a:lnTo>
                    <a:pt x="0" y="390"/>
                  </a:lnTo>
                </a:path>
              </a:pathLst>
            </a:custGeom>
            <a:solidFill>
              <a:srgbClr val="FF99CC">
                <a:alpha val="48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7" name="Freeform 19"/>
            <p:cNvSpPr>
              <a:spLocks/>
            </p:cNvSpPr>
            <p:nvPr/>
          </p:nvSpPr>
          <p:spPr bwMode="auto">
            <a:xfrm rot="13706165">
              <a:off x="2096" y="1043"/>
              <a:ext cx="539" cy="411"/>
            </a:xfrm>
            <a:custGeom>
              <a:avLst/>
              <a:gdLst>
                <a:gd name="T0" fmla="*/ 121 w 539"/>
                <a:gd name="T1" fmla="*/ 170 h 474"/>
                <a:gd name="T2" fmla="*/ 265 w 539"/>
                <a:gd name="T3" fmla="*/ 8 h 474"/>
                <a:gd name="T4" fmla="*/ 539 w 539"/>
                <a:gd name="T5" fmla="*/ 0 h 474"/>
                <a:gd name="T6" fmla="*/ 530 w 539"/>
                <a:gd name="T7" fmla="*/ 130 h 474"/>
                <a:gd name="T8" fmla="*/ 511 w 539"/>
                <a:gd name="T9" fmla="*/ 279 h 474"/>
                <a:gd name="T10" fmla="*/ 446 w 539"/>
                <a:gd name="T11" fmla="*/ 399 h 474"/>
                <a:gd name="T12" fmla="*/ 353 w 539"/>
                <a:gd name="T13" fmla="*/ 446 h 474"/>
                <a:gd name="T14" fmla="*/ 205 w 539"/>
                <a:gd name="T15" fmla="*/ 474 h 474"/>
                <a:gd name="T16" fmla="*/ 84 w 539"/>
                <a:gd name="T17" fmla="*/ 418 h 474"/>
                <a:gd name="T18" fmla="*/ 0 w 539"/>
                <a:gd name="T19" fmla="*/ 390 h 4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39" h="474">
                  <a:moveTo>
                    <a:pt x="121" y="170"/>
                  </a:moveTo>
                  <a:lnTo>
                    <a:pt x="265" y="8"/>
                  </a:lnTo>
                  <a:lnTo>
                    <a:pt x="539" y="0"/>
                  </a:lnTo>
                  <a:lnTo>
                    <a:pt x="530" y="130"/>
                  </a:lnTo>
                  <a:lnTo>
                    <a:pt x="511" y="279"/>
                  </a:lnTo>
                  <a:lnTo>
                    <a:pt x="446" y="399"/>
                  </a:lnTo>
                  <a:lnTo>
                    <a:pt x="353" y="446"/>
                  </a:lnTo>
                  <a:lnTo>
                    <a:pt x="205" y="474"/>
                  </a:lnTo>
                  <a:lnTo>
                    <a:pt x="84" y="418"/>
                  </a:lnTo>
                  <a:lnTo>
                    <a:pt x="0" y="390"/>
                  </a:lnTo>
                </a:path>
              </a:pathLst>
            </a:custGeom>
            <a:solidFill>
              <a:srgbClr val="FF99CC">
                <a:alpha val="48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189" name="Line 21"/>
          <p:cNvSpPr>
            <a:spLocks noChangeShapeType="1"/>
          </p:cNvSpPr>
          <p:nvPr/>
        </p:nvSpPr>
        <p:spPr bwMode="auto">
          <a:xfrm flipV="1">
            <a:off x="4846638" y="3289300"/>
            <a:ext cx="46037" cy="1281113"/>
          </a:xfrm>
          <a:prstGeom prst="line">
            <a:avLst/>
          </a:prstGeom>
          <a:noFill/>
          <a:ln w="38100">
            <a:solidFill>
              <a:srgbClr val="FF3399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0" name="Line 22"/>
          <p:cNvSpPr>
            <a:spLocks noChangeShapeType="1"/>
          </p:cNvSpPr>
          <p:nvPr/>
        </p:nvSpPr>
        <p:spPr bwMode="auto">
          <a:xfrm flipH="1" flipV="1">
            <a:off x="2743200" y="3656013"/>
            <a:ext cx="1143000" cy="776287"/>
          </a:xfrm>
          <a:prstGeom prst="line">
            <a:avLst/>
          </a:prstGeom>
          <a:noFill/>
          <a:ln w="38100">
            <a:solidFill>
              <a:srgbClr val="FF3399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1" name="Line 23"/>
          <p:cNvSpPr>
            <a:spLocks noChangeShapeType="1"/>
          </p:cNvSpPr>
          <p:nvPr/>
        </p:nvSpPr>
        <p:spPr bwMode="auto">
          <a:xfrm flipH="1" flipV="1">
            <a:off x="3200400" y="2328863"/>
            <a:ext cx="1327150" cy="2195512"/>
          </a:xfrm>
          <a:prstGeom prst="line">
            <a:avLst/>
          </a:prstGeom>
          <a:noFill/>
          <a:ln w="38100">
            <a:solidFill>
              <a:srgbClr val="FF3399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2" name="Text Box 24"/>
          <p:cNvSpPr txBox="1">
            <a:spLocks noChangeArrowheads="1"/>
          </p:cNvSpPr>
          <p:nvPr/>
        </p:nvSpPr>
        <p:spPr bwMode="auto">
          <a:xfrm>
            <a:off x="3567113" y="4341813"/>
            <a:ext cx="338296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rgbClr val="FF3399"/>
                </a:solidFill>
              </a:rPr>
              <a:t>Exterior Angles</a:t>
            </a:r>
          </a:p>
        </p:txBody>
      </p:sp>
      <p:grpSp>
        <p:nvGrpSpPr>
          <p:cNvPr id="7196" name="Group 28"/>
          <p:cNvGrpSpPr>
            <a:grpSpLocks/>
          </p:cNvGrpSpPr>
          <p:nvPr/>
        </p:nvGrpSpPr>
        <p:grpSpPr bwMode="auto">
          <a:xfrm>
            <a:off x="2651125" y="2328863"/>
            <a:ext cx="2060575" cy="1138237"/>
            <a:chOff x="2102" y="1382"/>
            <a:chExt cx="1298" cy="717"/>
          </a:xfrm>
        </p:grpSpPr>
        <p:sp>
          <p:nvSpPr>
            <p:cNvPr id="7193" name="Freeform 25"/>
            <p:cNvSpPr>
              <a:spLocks/>
            </p:cNvSpPr>
            <p:nvPr/>
          </p:nvSpPr>
          <p:spPr bwMode="auto">
            <a:xfrm>
              <a:off x="2419" y="1382"/>
              <a:ext cx="346" cy="288"/>
            </a:xfrm>
            <a:custGeom>
              <a:avLst/>
              <a:gdLst>
                <a:gd name="T0" fmla="*/ 0 w 346"/>
                <a:gd name="T1" fmla="*/ 231 h 288"/>
                <a:gd name="T2" fmla="*/ 144 w 346"/>
                <a:gd name="T3" fmla="*/ 0 h 288"/>
                <a:gd name="T4" fmla="*/ 346 w 346"/>
                <a:gd name="T5" fmla="*/ 173 h 288"/>
                <a:gd name="T6" fmla="*/ 288 w 346"/>
                <a:gd name="T7" fmla="*/ 231 h 288"/>
                <a:gd name="T8" fmla="*/ 202 w 346"/>
                <a:gd name="T9" fmla="*/ 288 h 288"/>
                <a:gd name="T10" fmla="*/ 144 w 346"/>
                <a:gd name="T11" fmla="*/ 288 h 288"/>
                <a:gd name="T12" fmla="*/ 58 w 346"/>
                <a:gd name="T13" fmla="*/ 231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46" h="288">
                  <a:moveTo>
                    <a:pt x="0" y="231"/>
                  </a:moveTo>
                  <a:lnTo>
                    <a:pt x="144" y="0"/>
                  </a:lnTo>
                  <a:lnTo>
                    <a:pt x="346" y="173"/>
                  </a:lnTo>
                  <a:lnTo>
                    <a:pt x="288" y="231"/>
                  </a:lnTo>
                  <a:lnTo>
                    <a:pt x="202" y="288"/>
                  </a:lnTo>
                  <a:lnTo>
                    <a:pt x="144" y="288"/>
                  </a:lnTo>
                  <a:lnTo>
                    <a:pt x="58" y="231"/>
                  </a:lnTo>
                </a:path>
              </a:pathLst>
            </a:custGeom>
            <a:solidFill>
              <a:srgbClr val="99CCFF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94" name="Freeform 26"/>
            <p:cNvSpPr>
              <a:spLocks/>
            </p:cNvSpPr>
            <p:nvPr/>
          </p:nvSpPr>
          <p:spPr bwMode="auto">
            <a:xfrm>
              <a:off x="2960" y="1824"/>
              <a:ext cx="440" cy="264"/>
            </a:xfrm>
            <a:custGeom>
              <a:avLst/>
              <a:gdLst>
                <a:gd name="T0" fmla="*/ 144 w 440"/>
                <a:gd name="T1" fmla="*/ 0 h 264"/>
                <a:gd name="T2" fmla="*/ 440 w 440"/>
                <a:gd name="T3" fmla="*/ 256 h 264"/>
                <a:gd name="T4" fmla="*/ 72 w 440"/>
                <a:gd name="T5" fmla="*/ 264 h 264"/>
                <a:gd name="T6" fmla="*/ 32 w 440"/>
                <a:gd name="T7" fmla="*/ 224 h 264"/>
                <a:gd name="T8" fmla="*/ 0 w 440"/>
                <a:gd name="T9" fmla="*/ 136 h 264"/>
                <a:gd name="T10" fmla="*/ 48 w 440"/>
                <a:gd name="T11" fmla="*/ 56 h 264"/>
                <a:gd name="T12" fmla="*/ 63 w 440"/>
                <a:gd name="T13" fmla="*/ 48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40" h="264">
                  <a:moveTo>
                    <a:pt x="144" y="0"/>
                  </a:moveTo>
                  <a:lnTo>
                    <a:pt x="440" y="256"/>
                  </a:lnTo>
                  <a:lnTo>
                    <a:pt x="72" y="264"/>
                  </a:lnTo>
                  <a:lnTo>
                    <a:pt x="32" y="224"/>
                  </a:lnTo>
                  <a:lnTo>
                    <a:pt x="0" y="136"/>
                  </a:lnTo>
                  <a:lnTo>
                    <a:pt x="48" y="56"/>
                  </a:lnTo>
                  <a:lnTo>
                    <a:pt x="63" y="48"/>
                  </a:lnTo>
                </a:path>
              </a:pathLst>
            </a:custGeom>
            <a:solidFill>
              <a:srgbClr val="99CCFF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95" name="Freeform 27"/>
            <p:cNvSpPr>
              <a:spLocks/>
            </p:cNvSpPr>
            <p:nvPr/>
          </p:nvSpPr>
          <p:spPr bwMode="auto">
            <a:xfrm>
              <a:off x="2102" y="1840"/>
              <a:ext cx="370" cy="259"/>
            </a:xfrm>
            <a:custGeom>
              <a:avLst/>
              <a:gdLst>
                <a:gd name="T0" fmla="*/ 154 w 370"/>
                <a:gd name="T1" fmla="*/ 0 h 259"/>
                <a:gd name="T2" fmla="*/ 0 w 370"/>
                <a:gd name="T3" fmla="*/ 259 h 259"/>
                <a:gd name="T4" fmla="*/ 338 w 370"/>
                <a:gd name="T5" fmla="*/ 256 h 259"/>
                <a:gd name="T6" fmla="*/ 362 w 370"/>
                <a:gd name="T7" fmla="*/ 208 h 259"/>
                <a:gd name="T8" fmla="*/ 370 w 370"/>
                <a:gd name="T9" fmla="*/ 152 h 259"/>
                <a:gd name="T10" fmla="*/ 354 w 370"/>
                <a:gd name="T11" fmla="*/ 96 h 259"/>
                <a:gd name="T12" fmla="*/ 258 w 370"/>
                <a:gd name="T13" fmla="*/ 24 h 2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70" h="259">
                  <a:moveTo>
                    <a:pt x="154" y="0"/>
                  </a:moveTo>
                  <a:lnTo>
                    <a:pt x="0" y="259"/>
                  </a:lnTo>
                  <a:lnTo>
                    <a:pt x="338" y="256"/>
                  </a:lnTo>
                  <a:lnTo>
                    <a:pt x="362" y="208"/>
                  </a:lnTo>
                  <a:lnTo>
                    <a:pt x="370" y="152"/>
                  </a:lnTo>
                  <a:lnTo>
                    <a:pt x="354" y="96"/>
                  </a:lnTo>
                  <a:lnTo>
                    <a:pt x="258" y="24"/>
                  </a:lnTo>
                </a:path>
              </a:pathLst>
            </a:custGeom>
            <a:solidFill>
              <a:srgbClr val="99CCFF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197" name="Line 29"/>
          <p:cNvSpPr>
            <a:spLocks noChangeShapeType="1"/>
          </p:cNvSpPr>
          <p:nvPr/>
        </p:nvSpPr>
        <p:spPr bwMode="auto">
          <a:xfrm flipH="1">
            <a:off x="3475038" y="1598613"/>
            <a:ext cx="1189037" cy="95885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8" name="Line 30"/>
          <p:cNvSpPr>
            <a:spLocks noChangeShapeType="1"/>
          </p:cNvSpPr>
          <p:nvPr/>
        </p:nvSpPr>
        <p:spPr bwMode="auto">
          <a:xfrm flipH="1">
            <a:off x="3063875" y="1598613"/>
            <a:ext cx="1736725" cy="1690687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9" name="Line 31"/>
          <p:cNvSpPr>
            <a:spLocks noChangeShapeType="1"/>
          </p:cNvSpPr>
          <p:nvPr/>
        </p:nvSpPr>
        <p:spPr bwMode="auto">
          <a:xfrm flipH="1">
            <a:off x="4389438" y="1552575"/>
            <a:ext cx="685800" cy="1782763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00" name="Text Box 32"/>
          <p:cNvSpPr txBox="1">
            <a:spLocks noChangeArrowheads="1"/>
          </p:cNvSpPr>
          <p:nvPr/>
        </p:nvSpPr>
        <p:spPr bwMode="auto">
          <a:xfrm>
            <a:off x="3703638" y="1049338"/>
            <a:ext cx="338296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rgbClr val="0000FF"/>
                </a:solidFill>
              </a:rPr>
              <a:t>Interior Angles</a:t>
            </a:r>
          </a:p>
        </p:txBody>
      </p:sp>
    </p:spTree>
    <p:extLst>
      <p:ext uri="{BB962C8B-B14F-4D97-AF65-F5344CB8AC3E}">
        <p14:creationId xmlns:p14="http://schemas.microsoft.com/office/powerpoint/2010/main" val="473791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9" grpId="0" animBg="1"/>
      <p:bldP spid="7189" grpId="1" animBg="1"/>
      <p:bldP spid="7190" grpId="0" animBg="1"/>
      <p:bldP spid="7190" grpId="1" animBg="1"/>
      <p:bldP spid="7191" grpId="0" animBg="1"/>
      <p:bldP spid="7191" grpId="1" animBg="1"/>
      <p:bldP spid="7192" grpId="0"/>
      <p:bldP spid="7192" grpId="1"/>
      <p:bldP spid="7197" grpId="0" animBg="1"/>
      <p:bldP spid="7198" grpId="0" animBg="1"/>
      <p:bldP spid="7199" grpId="0" animBg="1"/>
      <p:bldP spid="720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Exterior Angle Theorem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The measure of an exterior angle of a triangle is equal to the sum of the measures of the two non-adjacent interior angles of the triangle.</a:t>
            </a:r>
          </a:p>
        </p:txBody>
      </p:sp>
    </p:spTree>
    <p:extLst>
      <p:ext uri="{BB962C8B-B14F-4D97-AF65-F5344CB8AC3E}">
        <p14:creationId xmlns:p14="http://schemas.microsoft.com/office/powerpoint/2010/main" val="335016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t1.gstatic.com/images?q=tbn:ANd9GcSsvOfNcgenBq4azUCBG-INJS3MvV9FLN5yYB5kAVeSSLKLsQbZ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364" y="1752600"/>
            <a:ext cx="7823200" cy="4495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Exterior Angle Theorem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9198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317</TotalTime>
  <Words>128</Words>
  <Application>Microsoft Office PowerPoint</Application>
  <PresentationFormat>On-screen Show (4:3)</PresentationFormat>
  <Paragraphs>27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10.1 Review</vt:lpstr>
      <vt:lpstr>Section 10.1</vt:lpstr>
      <vt:lpstr>Triangle SUM Theorem</vt:lpstr>
      <vt:lpstr>PowerPoint Presentation</vt:lpstr>
      <vt:lpstr>PowerPoint Presentation</vt:lpstr>
      <vt:lpstr>PowerPoint Presentation</vt:lpstr>
      <vt:lpstr>PowerPoint Presentation</vt:lpstr>
      <vt:lpstr>Exterior Angle Theorem</vt:lpstr>
      <vt:lpstr>Exterior Angle Theorem</vt:lpstr>
      <vt:lpstr>Exterior Angle Inequality Theorem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</dc:title>
  <dc:creator>Alicia McKay</dc:creator>
  <cp:lastModifiedBy>Alicia McKay</cp:lastModifiedBy>
  <cp:revision>6</cp:revision>
  <dcterms:created xsi:type="dcterms:W3CDTF">2013-05-01T14:40:46Z</dcterms:created>
  <dcterms:modified xsi:type="dcterms:W3CDTF">2013-05-02T14:43:32Z</dcterms:modified>
</cp:coreProperties>
</file>